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svg"/><Relationship Id="rId1" Type="http://schemas.openxmlformats.org/officeDocument/2006/relationships/image" Target="../media/image4.png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svg"/><Relationship Id="rId1" Type="http://schemas.openxmlformats.org/officeDocument/2006/relationships/image" Target="../media/image4.png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C57B5B-F5AA-4DC5-B8BE-15D2DA501EC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1E25D5F-3D88-40C5-8188-4A0A6300C9E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de-DE" sz="2000" b="1" dirty="0" smtClean="0"/>
            <a:t>lokalen </a:t>
          </a:r>
          <a:r>
            <a:rPr lang="de-DE" sz="2000" b="1" dirty="0"/>
            <a:t>Kommunen, Institutionen und </a:t>
          </a:r>
          <a:r>
            <a:rPr lang="de-DE" sz="2000" b="1" dirty="0" smtClean="0"/>
            <a:t>der Wirtschaft  </a:t>
          </a:r>
          <a:endParaRPr lang="en-US" sz="2000" b="1" dirty="0"/>
        </a:p>
      </dgm:t>
    </dgm:pt>
    <dgm:pt modelId="{B24EE3B8-66FB-45DB-89A6-217309C6DBEF}" type="parTrans" cxnId="{90121426-71AF-4466-82AC-00D7228A2C50}">
      <dgm:prSet/>
      <dgm:spPr/>
      <dgm:t>
        <a:bodyPr/>
        <a:lstStyle/>
        <a:p>
          <a:endParaRPr lang="en-US"/>
        </a:p>
      </dgm:t>
    </dgm:pt>
    <dgm:pt modelId="{724931C3-A833-425A-AF29-6EA10D7DE061}" type="sibTrans" cxnId="{90121426-71AF-4466-82AC-00D7228A2C5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8BB1B17-1B01-4599-AFEE-48E3FA19530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de-DE" sz="2000" b="1" dirty="0"/>
            <a:t>Multiplikatoren und </a:t>
          </a:r>
          <a:r>
            <a:rPr lang="de-DE" sz="2000" b="1" dirty="0" smtClean="0"/>
            <a:t>Migrationsorgani-sationen </a:t>
          </a:r>
          <a:r>
            <a:rPr lang="de-DE" sz="2000" b="1" dirty="0"/>
            <a:t>in der Umgebung.</a:t>
          </a:r>
          <a:endParaRPr lang="en-US" sz="2000" b="1" dirty="0"/>
        </a:p>
      </dgm:t>
    </dgm:pt>
    <dgm:pt modelId="{DC277633-9E7A-432B-8A2E-83CB661D2BDC}" type="parTrans" cxnId="{6FACB07D-5BD0-4011-83A0-9B8964578044}">
      <dgm:prSet/>
      <dgm:spPr/>
      <dgm:t>
        <a:bodyPr/>
        <a:lstStyle/>
        <a:p>
          <a:endParaRPr lang="en-US"/>
        </a:p>
      </dgm:t>
    </dgm:pt>
    <dgm:pt modelId="{B81134A5-9DE3-42E3-BBA0-5D5059162D6F}" type="sibTrans" cxnId="{6FACB07D-5BD0-4011-83A0-9B8964578044}">
      <dgm:prSet/>
      <dgm:spPr/>
      <dgm:t>
        <a:bodyPr/>
        <a:lstStyle/>
        <a:p>
          <a:endParaRPr lang="en-US"/>
        </a:p>
      </dgm:t>
    </dgm:pt>
    <dgm:pt modelId="{9947AA10-AFCE-48D4-9136-ECDC06B4923F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2000" b="1" dirty="0"/>
        </a:p>
      </dgm:t>
    </dgm:pt>
    <dgm:pt modelId="{A0FDE85E-3142-4FD5-ADC9-8222CF310E0D}" type="sibTrans" cxnId="{402D4C8A-7E74-452F-8713-1A60B47AFC6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882153C-B5ED-437E-83DF-819DA26C7D21}" type="parTrans" cxnId="{402D4C8A-7E74-452F-8713-1A60B47AFC66}">
      <dgm:prSet/>
      <dgm:spPr/>
      <dgm:t>
        <a:bodyPr/>
        <a:lstStyle/>
        <a:p>
          <a:endParaRPr lang="en-US"/>
        </a:p>
      </dgm:t>
    </dgm:pt>
    <dgm:pt modelId="{EE059B87-1793-45C3-A2E0-398726166311}" type="pres">
      <dgm:prSet presAssocID="{9AC57B5B-F5AA-4DC5-B8BE-15D2DA501EC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1461593-D53A-4E56-A0C2-24442C6D85F6}" type="pres">
      <dgm:prSet presAssocID="{9AC57B5B-F5AA-4DC5-B8BE-15D2DA501ECD}" presName="container" presStyleCnt="0">
        <dgm:presLayoutVars>
          <dgm:dir/>
          <dgm:resizeHandles val="exact"/>
        </dgm:presLayoutVars>
      </dgm:prSet>
      <dgm:spPr/>
    </dgm:pt>
    <dgm:pt modelId="{7C1D8D11-D31E-43A2-84EF-138B61EA4AEE}" type="pres">
      <dgm:prSet presAssocID="{9947AA10-AFCE-48D4-9136-ECDC06B4923F}" presName="compNode" presStyleCnt="0"/>
      <dgm:spPr/>
    </dgm:pt>
    <dgm:pt modelId="{82F120B7-1340-417E-895C-50937F3DFF03}" type="pres">
      <dgm:prSet presAssocID="{9947AA10-AFCE-48D4-9136-ECDC06B4923F}" presName="iconBgRect" presStyleLbl="bgShp" presStyleIdx="0" presStyleCnt="3"/>
      <dgm:spPr/>
    </dgm:pt>
    <dgm:pt modelId="{6DF07601-9FF9-4C33-8CCB-0E60378DB4D1}" type="pres">
      <dgm:prSet presAssocID="{9947AA10-AFCE-48D4-9136-ECDC06B4923F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Verbindungen"/>
        </a:ext>
      </dgm:extLst>
    </dgm:pt>
    <dgm:pt modelId="{90B6660C-ACB3-4B5B-B894-B859827DA5CB}" type="pres">
      <dgm:prSet presAssocID="{9947AA10-AFCE-48D4-9136-ECDC06B4923F}" presName="spaceRect" presStyleCnt="0"/>
      <dgm:spPr/>
    </dgm:pt>
    <dgm:pt modelId="{1CE9AD48-8B4D-4FE8-9FC2-48CC55EE2168}" type="pres">
      <dgm:prSet presAssocID="{9947AA10-AFCE-48D4-9136-ECDC06B4923F}" presName="textRect" presStyleLbl="revTx" presStyleIdx="0" presStyleCnt="3" custScaleX="102469" custScaleY="166312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4FFD7210-025F-4717-8B3D-820A7C50D3BB}" type="pres">
      <dgm:prSet presAssocID="{A0FDE85E-3142-4FD5-ADC9-8222CF310E0D}" presName="sibTrans" presStyleLbl="sibTrans2D1" presStyleIdx="0" presStyleCnt="0"/>
      <dgm:spPr/>
      <dgm:t>
        <a:bodyPr/>
        <a:lstStyle/>
        <a:p>
          <a:endParaRPr lang="de-DE"/>
        </a:p>
      </dgm:t>
    </dgm:pt>
    <dgm:pt modelId="{0B68BB24-7A6A-4957-999F-EBA4158FABC9}" type="pres">
      <dgm:prSet presAssocID="{51E25D5F-3D88-40C5-8188-4A0A6300C9E6}" presName="compNode" presStyleCnt="0"/>
      <dgm:spPr/>
    </dgm:pt>
    <dgm:pt modelId="{0A67A78A-D63E-4F9C-856C-7B92E37166FA}" type="pres">
      <dgm:prSet presAssocID="{51E25D5F-3D88-40C5-8188-4A0A6300C9E6}" presName="iconBgRect" presStyleLbl="bgShp" presStyleIdx="1" presStyleCnt="3"/>
      <dgm:spPr/>
    </dgm:pt>
    <dgm:pt modelId="{D8746F78-A84D-4D6E-AA7E-C516E488A3C8}" type="pres">
      <dgm:prSet presAssocID="{51E25D5F-3D88-40C5-8188-4A0A6300C9E6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Stadt"/>
        </a:ext>
      </dgm:extLst>
    </dgm:pt>
    <dgm:pt modelId="{94484ABA-FFC5-4E5F-8884-EC192AC467AA}" type="pres">
      <dgm:prSet presAssocID="{51E25D5F-3D88-40C5-8188-4A0A6300C9E6}" presName="spaceRect" presStyleCnt="0"/>
      <dgm:spPr/>
    </dgm:pt>
    <dgm:pt modelId="{B7E9C9E0-2286-454D-A0C0-48657F3FFF59}" type="pres">
      <dgm:prSet presAssocID="{51E25D5F-3D88-40C5-8188-4A0A6300C9E6}" presName="textRect" presStyleLbl="revTx" presStyleIdx="1" presStyleCnt="3" custLinFactNeighborX="-10376" custLinFactNeighborY="29581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57887749-122D-498B-9D15-5B58083BCBB8}" type="pres">
      <dgm:prSet presAssocID="{724931C3-A833-425A-AF29-6EA10D7DE061}" presName="sibTrans" presStyleLbl="sibTrans2D1" presStyleIdx="0" presStyleCnt="0"/>
      <dgm:spPr/>
      <dgm:t>
        <a:bodyPr/>
        <a:lstStyle/>
        <a:p>
          <a:endParaRPr lang="de-DE"/>
        </a:p>
      </dgm:t>
    </dgm:pt>
    <dgm:pt modelId="{F881448B-672D-4158-8271-27F590C3D76E}" type="pres">
      <dgm:prSet presAssocID="{E8BB1B17-1B01-4599-AFEE-48E3FA195308}" presName="compNode" presStyleCnt="0"/>
      <dgm:spPr/>
    </dgm:pt>
    <dgm:pt modelId="{01890D74-7503-40DB-9ADB-35F3EDA63A0E}" type="pres">
      <dgm:prSet presAssocID="{E8BB1B17-1B01-4599-AFEE-48E3FA195308}" presName="iconBgRect" presStyleLbl="bgShp" presStyleIdx="2" presStyleCnt="3"/>
      <dgm:spPr/>
    </dgm:pt>
    <dgm:pt modelId="{857CD789-7ED2-4887-8D00-1405665BCD7A}" type="pres">
      <dgm:prSet presAssocID="{E8BB1B17-1B01-4599-AFEE-48E3FA195308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Bug under Magnifying Glass"/>
        </a:ext>
      </dgm:extLst>
    </dgm:pt>
    <dgm:pt modelId="{F9DAB6A3-4975-450F-BEA4-8D712CF58B69}" type="pres">
      <dgm:prSet presAssocID="{E8BB1B17-1B01-4599-AFEE-48E3FA195308}" presName="spaceRect" presStyleCnt="0"/>
      <dgm:spPr/>
    </dgm:pt>
    <dgm:pt modelId="{E08C3618-6F0E-4770-8D87-5A8270579C41}" type="pres">
      <dgm:prSet presAssocID="{E8BB1B17-1B01-4599-AFEE-48E3FA195308}" presName="textRect" presStyleLbl="revTx" presStyleIdx="2" presStyleCnt="3" custLinFactNeighborX="-10546" custLinFactNeighborY="46038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FACB07D-5BD0-4011-83A0-9B8964578044}" srcId="{9AC57B5B-F5AA-4DC5-B8BE-15D2DA501ECD}" destId="{E8BB1B17-1B01-4599-AFEE-48E3FA195308}" srcOrd="2" destOrd="0" parTransId="{DC277633-9E7A-432B-8A2E-83CB661D2BDC}" sibTransId="{B81134A5-9DE3-42E3-BBA0-5D5059162D6F}"/>
    <dgm:cxn modelId="{959747E1-FE1C-4F17-B1C1-A7A82E518B5E}" type="presOf" srcId="{51E25D5F-3D88-40C5-8188-4A0A6300C9E6}" destId="{B7E9C9E0-2286-454D-A0C0-48657F3FFF59}" srcOrd="0" destOrd="0" presId="urn:microsoft.com/office/officeart/2018/2/layout/IconCircleList"/>
    <dgm:cxn modelId="{90121426-71AF-4466-82AC-00D7228A2C50}" srcId="{9AC57B5B-F5AA-4DC5-B8BE-15D2DA501ECD}" destId="{51E25D5F-3D88-40C5-8188-4A0A6300C9E6}" srcOrd="1" destOrd="0" parTransId="{B24EE3B8-66FB-45DB-89A6-217309C6DBEF}" sibTransId="{724931C3-A833-425A-AF29-6EA10D7DE061}"/>
    <dgm:cxn modelId="{70EA1459-9A77-4FA3-99AF-BAD2C3225247}" type="presOf" srcId="{724931C3-A833-425A-AF29-6EA10D7DE061}" destId="{57887749-122D-498B-9D15-5B58083BCBB8}" srcOrd="0" destOrd="0" presId="urn:microsoft.com/office/officeart/2018/2/layout/IconCircleList"/>
    <dgm:cxn modelId="{531B89F5-047E-4D52-9DEC-E91261D2E9B8}" type="presOf" srcId="{E8BB1B17-1B01-4599-AFEE-48E3FA195308}" destId="{E08C3618-6F0E-4770-8D87-5A8270579C41}" srcOrd="0" destOrd="0" presId="urn:microsoft.com/office/officeart/2018/2/layout/IconCircleList"/>
    <dgm:cxn modelId="{402D4C8A-7E74-452F-8713-1A60B47AFC66}" srcId="{9AC57B5B-F5AA-4DC5-B8BE-15D2DA501ECD}" destId="{9947AA10-AFCE-48D4-9136-ECDC06B4923F}" srcOrd="0" destOrd="0" parTransId="{B882153C-B5ED-437E-83DF-819DA26C7D21}" sibTransId="{A0FDE85E-3142-4FD5-ADC9-8222CF310E0D}"/>
    <dgm:cxn modelId="{731502EC-13F8-4486-B0FD-E00DC258D414}" type="presOf" srcId="{9947AA10-AFCE-48D4-9136-ECDC06B4923F}" destId="{1CE9AD48-8B4D-4FE8-9FC2-48CC55EE2168}" srcOrd="0" destOrd="0" presId="urn:microsoft.com/office/officeart/2018/2/layout/IconCircleList"/>
    <dgm:cxn modelId="{095972DE-46FE-477B-81F3-5222317A2A4D}" type="presOf" srcId="{9AC57B5B-F5AA-4DC5-B8BE-15D2DA501ECD}" destId="{EE059B87-1793-45C3-A2E0-398726166311}" srcOrd="0" destOrd="0" presId="urn:microsoft.com/office/officeart/2018/2/layout/IconCircleList"/>
    <dgm:cxn modelId="{D0AE5062-3545-4BE2-8278-533CD77D0E8E}" type="presOf" srcId="{A0FDE85E-3142-4FD5-ADC9-8222CF310E0D}" destId="{4FFD7210-025F-4717-8B3D-820A7C50D3BB}" srcOrd="0" destOrd="0" presId="urn:microsoft.com/office/officeart/2018/2/layout/IconCircleList"/>
    <dgm:cxn modelId="{D324C069-81EF-47CE-A87F-38978388E8AD}" type="presParOf" srcId="{EE059B87-1793-45C3-A2E0-398726166311}" destId="{91461593-D53A-4E56-A0C2-24442C6D85F6}" srcOrd="0" destOrd="0" presId="urn:microsoft.com/office/officeart/2018/2/layout/IconCircleList"/>
    <dgm:cxn modelId="{0D86EE90-952D-4FF7-98B6-77C11BB352C9}" type="presParOf" srcId="{91461593-D53A-4E56-A0C2-24442C6D85F6}" destId="{7C1D8D11-D31E-43A2-84EF-138B61EA4AEE}" srcOrd="0" destOrd="0" presId="urn:microsoft.com/office/officeart/2018/2/layout/IconCircleList"/>
    <dgm:cxn modelId="{98B821C3-FE33-4746-81A8-E8FDB4A60176}" type="presParOf" srcId="{7C1D8D11-D31E-43A2-84EF-138B61EA4AEE}" destId="{82F120B7-1340-417E-895C-50937F3DFF03}" srcOrd="0" destOrd="0" presId="urn:microsoft.com/office/officeart/2018/2/layout/IconCircleList"/>
    <dgm:cxn modelId="{FDC10E72-16AD-451E-B8A0-E25B16887FFD}" type="presParOf" srcId="{7C1D8D11-D31E-43A2-84EF-138B61EA4AEE}" destId="{6DF07601-9FF9-4C33-8CCB-0E60378DB4D1}" srcOrd="1" destOrd="0" presId="urn:microsoft.com/office/officeart/2018/2/layout/IconCircleList"/>
    <dgm:cxn modelId="{5E57B48A-888A-4F50-9D36-1DA4E76C9395}" type="presParOf" srcId="{7C1D8D11-D31E-43A2-84EF-138B61EA4AEE}" destId="{90B6660C-ACB3-4B5B-B894-B859827DA5CB}" srcOrd="2" destOrd="0" presId="urn:microsoft.com/office/officeart/2018/2/layout/IconCircleList"/>
    <dgm:cxn modelId="{04231408-1944-47F7-B9CC-D2C33BC43DAC}" type="presParOf" srcId="{7C1D8D11-D31E-43A2-84EF-138B61EA4AEE}" destId="{1CE9AD48-8B4D-4FE8-9FC2-48CC55EE2168}" srcOrd="3" destOrd="0" presId="urn:microsoft.com/office/officeart/2018/2/layout/IconCircleList"/>
    <dgm:cxn modelId="{DEB7CAE9-7A3A-4C09-88D2-BF023242F295}" type="presParOf" srcId="{91461593-D53A-4E56-A0C2-24442C6D85F6}" destId="{4FFD7210-025F-4717-8B3D-820A7C50D3BB}" srcOrd="1" destOrd="0" presId="urn:microsoft.com/office/officeart/2018/2/layout/IconCircleList"/>
    <dgm:cxn modelId="{6A690706-A183-4FE0-AD45-CFE481DF4F3A}" type="presParOf" srcId="{91461593-D53A-4E56-A0C2-24442C6D85F6}" destId="{0B68BB24-7A6A-4957-999F-EBA4158FABC9}" srcOrd="2" destOrd="0" presId="urn:microsoft.com/office/officeart/2018/2/layout/IconCircleList"/>
    <dgm:cxn modelId="{3D67E9D6-021E-45AA-8D06-9A342F062444}" type="presParOf" srcId="{0B68BB24-7A6A-4957-999F-EBA4158FABC9}" destId="{0A67A78A-D63E-4F9C-856C-7B92E37166FA}" srcOrd="0" destOrd="0" presId="urn:microsoft.com/office/officeart/2018/2/layout/IconCircleList"/>
    <dgm:cxn modelId="{000DF3C3-C38B-4254-8F49-E7BB000BFDB2}" type="presParOf" srcId="{0B68BB24-7A6A-4957-999F-EBA4158FABC9}" destId="{D8746F78-A84D-4D6E-AA7E-C516E488A3C8}" srcOrd="1" destOrd="0" presId="urn:microsoft.com/office/officeart/2018/2/layout/IconCircleList"/>
    <dgm:cxn modelId="{26CA963A-B414-4511-9C58-E3D2A2491ADF}" type="presParOf" srcId="{0B68BB24-7A6A-4957-999F-EBA4158FABC9}" destId="{94484ABA-FFC5-4E5F-8884-EC192AC467AA}" srcOrd="2" destOrd="0" presId="urn:microsoft.com/office/officeart/2018/2/layout/IconCircleList"/>
    <dgm:cxn modelId="{33CC7FF5-0296-4B8F-9E7B-3DFE6EFEF069}" type="presParOf" srcId="{0B68BB24-7A6A-4957-999F-EBA4158FABC9}" destId="{B7E9C9E0-2286-454D-A0C0-48657F3FFF59}" srcOrd="3" destOrd="0" presId="urn:microsoft.com/office/officeart/2018/2/layout/IconCircleList"/>
    <dgm:cxn modelId="{6A01EAFE-270F-4479-A8FD-3BDAA66D7563}" type="presParOf" srcId="{91461593-D53A-4E56-A0C2-24442C6D85F6}" destId="{57887749-122D-498B-9D15-5B58083BCBB8}" srcOrd="3" destOrd="0" presId="urn:microsoft.com/office/officeart/2018/2/layout/IconCircleList"/>
    <dgm:cxn modelId="{7B4133D6-2634-4696-81AB-A7FE3EF63829}" type="presParOf" srcId="{91461593-D53A-4E56-A0C2-24442C6D85F6}" destId="{F881448B-672D-4158-8271-27F590C3D76E}" srcOrd="4" destOrd="0" presId="urn:microsoft.com/office/officeart/2018/2/layout/IconCircleList"/>
    <dgm:cxn modelId="{A199A4AA-33F1-4D8A-A97C-C9A6CE72A6FF}" type="presParOf" srcId="{F881448B-672D-4158-8271-27F590C3D76E}" destId="{01890D74-7503-40DB-9ADB-35F3EDA63A0E}" srcOrd="0" destOrd="0" presId="urn:microsoft.com/office/officeart/2018/2/layout/IconCircleList"/>
    <dgm:cxn modelId="{71812225-89BE-4B13-83F4-68B99AEA5B29}" type="presParOf" srcId="{F881448B-672D-4158-8271-27F590C3D76E}" destId="{857CD789-7ED2-4887-8D00-1405665BCD7A}" srcOrd="1" destOrd="0" presId="urn:microsoft.com/office/officeart/2018/2/layout/IconCircleList"/>
    <dgm:cxn modelId="{AA5ACA35-9652-4755-AA06-A8D87A0F87CA}" type="presParOf" srcId="{F881448B-672D-4158-8271-27F590C3D76E}" destId="{F9DAB6A3-4975-450F-BEA4-8D712CF58B69}" srcOrd="2" destOrd="0" presId="urn:microsoft.com/office/officeart/2018/2/layout/IconCircleList"/>
    <dgm:cxn modelId="{252E7E91-2414-402F-9882-7B2EA35E635C}" type="presParOf" srcId="{F881448B-672D-4158-8271-27F590C3D76E}" destId="{E08C3618-6F0E-4770-8D87-5A8270579C4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120B7-1340-417E-895C-50937F3DFF03}">
      <dsp:nvSpPr>
        <dsp:cNvPr id="0" name=""/>
        <dsp:cNvSpPr/>
      </dsp:nvSpPr>
      <dsp:spPr>
        <a:xfrm>
          <a:off x="69558" y="1521032"/>
          <a:ext cx="897246" cy="89724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F07601-9FF9-4C33-8CCB-0E60378DB4D1}">
      <dsp:nvSpPr>
        <dsp:cNvPr id="0" name=""/>
        <dsp:cNvSpPr/>
      </dsp:nvSpPr>
      <dsp:spPr>
        <a:xfrm>
          <a:off x="257980" y="1709453"/>
          <a:ext cx="520402" cy="52040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9AD48-8B4D-4FE8-9FC2-48CC55EE2168}">
      <dsp:nvSpPr>
        <dsp:cNvPr id="0" name=""/>
        <dsp:cNvSpPr/>
      </dsp:nvSpPr>
      <dsp:spPr>
        <a:xfrm>
          <a:off x="1132962" y="1223541"/>
          <a:ext cx="2167154" cy="1492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/>
        </a:p>
      </dsp:txBody>
      <dsp:txXfrm>
        <a:off x="1132962" y="1223541"/>
        <a:ext cx="2167154" cy="1492227"/>
      </dsp:txXfrm>
    </dsp:sp>
    <dsp:sp modelId="{0A67A78A-D63E-4F9C-856C-7B92E37166FA}">
      <dsp:nvSpPr>
        <dsp:cNvPr id="0" name=""/>
        <dsp:cNvSpPr/>
      </dsp:nvSpPr>
      <dsp:spPr>
        <a:xfrm>
          <a:off x="3668629" y="1521032"/>
          <a:ext cx="897246" cy="89724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746F78-A84D-4D6E-AA7E-C516E488A3C8}">
      <dsp:nvSpPr>
        <dsp:cNvPr id="0" name=""/>
        <dsp:cNvSpPr/>
      </dsp:nvSpPr>
      <dsp:spPr>
        <a:xfrm>
          <a:off x="3857051" y="1709453"/>
          <a:ext cx="520402" cy="52040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9C9E0-2286-454D-A0C0-48657F3FFF59}">
      <dsp:nvSpPr>
        <dsp:cNvPr id="0" name=""/>
        <dsp:cNvSpPr/>
      </dsp:nvSpPr>
      <dsp:spPr>
        <a:xfrm>
          <a:off x="4538696" y="1786446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lokalen </a:t>
          </a:r>
          <a:r>
            <a:rPr lang="de-DE" sz="2000" b="1" kern="1200" dirty="0"/>
            <a:t>Kommunen, Institutionen und </a:t>
          </a:r>
          <a:r>
            <a:rPr lang="de-DE" sz="2000" b="1" kern="1200" dirty="0" smtClean="0"/>
            <a:t>der Wirtschaft  </a:t>
          </a:r>
          <a:endParaRPr lang="en-US" sz="2000" b="1" kern="1200" dirty="0"/>
        </a:p>
      </dsp:txBody>
      <dsp:txXfrm>
        <a:off x="4538696" y="1786446"/>
        <a:ext cx="2114937" cy="897246"/>
      </dsp:txXfrm>
    </dsp:sp>
    <dsp:sp modelId="{01890D74-7503-40DB-9ADB-35F3EDA63A0E}">
      <dsp:nvSpPr>
        <dsp:cNvPr id="0" name=""/>
        <dsp:cNvSpPr/>
      </dsp:nvSpPr>
      <dsp:spPr>
        <a:xfrm>
          <a:off x="7241591" y="1521032"/>
          <a:ext cx="897246" cy="89724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CD789-7ED2-4887-8D00-1405665BCD7A}">
      <dsp:nvSpPr>
        <dsp:cNvPr id="0" name=""/>
        <dsp:cNvSpPr/>
      </dsp:nvSpPr>
      <dsp:spPr>
        <a:xfrm>
          <a:off x="7430012" y="1709453"/>
          <a:ext cx="520402" cy="520402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8C3618-6F0E-4770-8D87-5A8270579C41}">
      <dsp:nvSpPr>
        <dsp:cNvPr id="0" name=""/>
        <dsp:cNvSpPr/>
      </dsp:nvSpPr>
      <dsp:spPr>
        <a:xfrm>
          <a:off x="8108062" y="1934106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/>
            <a:t>Multiplikatoren und </a:t>
          </a:r>
          <a:r>
            <a:rPr lang="de-DE" sz="2000" b="1" kern="1200" dirty="0" smtClean="0"/>
            <a:t>Migrationsorgani-sationen </a:t>
          </a:r>
          <a:r>
            <a:rPr lang="de-DE" sz="2000" b="1" kern="1200" dirty="0"/>
            <a:t>in der Umgebung.</a:t>
          </a:r>
          <a:endParaRPr lang="en-US" sz="2000" b="1" kern="1200" dirty="0"/>
        </a:p>
      </dsp:txBody>
      <dsp:txXfrm>
        <a:off x="8108062" y="1934106"/>
        <a:ext cx="2114937" cy="897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70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28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3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3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0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2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4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0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0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4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5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617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1048618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6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486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E19D4-1E61-42EE-8133-32EFFFE552D3}" type="datetimeFigureOut">
              <a:rPr lang="de-DE" smtClean="0"/>
              <a:t>11.01.2023</a:t>
            </a:fld>
            <a:endParaRPr lang="de-DE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F3FFC-2B9C-42FC-BEAB-C34F61AA4663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601" name="Rectangle 1048591">
            <a:extLst>
              <a:ext uri="{FF2B5EF4-FFF2-40B4-BE49-F238E27FC236}">
                <a16:creationId xmlns:a16="http://schemas.microsoft.com/office/drawing/2014/main" xmlns="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3" name="Freeform 6">
            <a:extLst>
              <a:ext uri="{FF2B5EF4-FFF2-40B4-BE49-F238E27FC236}">
                <a16:creationId xmlns:a16="http://schemas.microsoft.com/office/drawing/2014/main" xmlns="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4" name="Freeform 7">
            <a:extLst>
              <a:ext uri="{FF2B5EF4-FFF2-40B4-BE49-F238E27FC236}">
                <a16:creationId xmlns:a16="http://schemas.microsoft.com/office/drawing/2014/main" xmlns="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5" name="Freeform: Shape 1048597">
            <a:extLst>
              <a:ext uri="{FF2B5EF4-FFF2-40B4-BE49-F238E27FC236}">
                <a16:creationId xmlns:a16="http://schemas.microsoft.com/office/drawing/2014/main" xmlns="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788529" y="795528"/>
            <a:ext cx="3481680" cy="47660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 b="1" kern="1200" dirty="0">
                <a:solidFill>
                  <a:srgbClr val="FFFFFF"/>
                </a:solidFill>
                <a:latin typeface="+mn-lt"/>
              </a:rPr>
              <a:t>Der </a:t>
            </a:r>
            <a:r>
              <a:rPr lang="en-US" sz="2800" b="1" kern="1200" dirty="0" smtClean="0">
                <a:solidFill>
                  <a:srgbClr val="FFFFFF"/>
                </a:solidFill>
                <a:latin typeface="+mn-lt"/>
              </a:rPr>
              <a:t>Integrations- </a:t>
            </a:r>
            <a:r>
              <a:rPr lang="en-US" sz="2800" b="1" kern="1200" dirty="0">
                <a:solidFill>
                  <a:srgbClr val="FFFFFF"/>
                </a:solidFill>
                <a:latin typeface="+mn-lt"/>
              </a:rPr>
              <a:t>und </a:t>
            </a:r>
            <a:r>
              <a:rPr lang="en-US" sz="2800" b="1" kern="1200" dirty="0" err="1" smtClean="0">
                <a:solidFill>
                  <a:srgbClr val="FFFFFF"/>
                </a:solidFill>
                <a:latin typeface="+mn-lt"/>
              </a:rPr>
              <a:t>Völkerverständigungs</a:t>
            </a:r>
            <a:r>
              <a:rPr lang="en-US" sz="2800" b="1" kern="1200" dirty="0" smtClean="0">
                <a:solidFill>
                  <a:srgbClr val="FFFFFF"/>
                </a:solidFill>
                <a:latin typeface="+mn-lt"/>
              </a:rPr>
              <a:t>-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v</a:t>
            </a:r>
            <a:r>
              <a:rPr lang="en-US" sz="2800" b="1" kern="1200" dirty="0" err="1" smtClean="0">
                <a:solidFill>
                  <a:srgbClr val="FFFFFF"/>
                </a:solidFill>
                <a:latin typeface="+mn-lt"/>
              </a:rPr>
              <a:t>erein</a:t>
            </a:r>
            <a:r>
              <a:rPr lang="en-US" sz="2800" b="1" kern="1200" dirty="0" smtClean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kern="1200" dirty="0">
                <a:solidFill>
                  <a:srgbClr val="FFFFFF"/>
                </a:solidFill>
                <a:latin typeface="+mn-lt"/>
              </a:rPr>
              <a:t>(IVV) e</a:t>
            </a:r>
            <a:r>
              <a:rPr lang="en-US" sz="2800" b="1" kern="1200" dirty="0" smtClean="0">
                <a:solidFill>
                  <a:srgbClr val="FFFFFF"/>
                </a:solidFill>
                <a:latin typeface="+mn-lt"/>
              </a:rPr>
              <a:t>. V.</a:t>
            </a:r>
            <a:r>
              <a:rPr lang="en-US" sz="2800" kern="1200" dirty="0">
                <a:solidFill>
                  <a:srgbClr val="FFFFFF"/>
                </a:solidFill>
                <a:latin typeface="+mn-lt"/>
              </a:rPr>
              <a:t/>
            </a:r>
            <a:br>
              <a:rPr lang="en-US" sz="2800" kern="1200" dirty="0">
                <a:solidFill>
                  <a:srgbClr val="FFFFFF"/>
                </a:solidFill>
                <a:latin typeface="+mn-lt"/>
              </a:rPr>
            </a:br>
            <a:endParaRPr lang="en-US" sz="2800" kern="12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48606" name="Rectangle 8">
            <a:extLst>
              <a:ext uri="{FF2B5EF4-FFF2-40B4-BE49-F238E27FC236}">
                <a16:creationId xmlns:a16="http://schemas.microsoft.com/office/drawing/2014/main" xmlns="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>
            <a:off x="5221862" y="1719618"/>
            <a:ext cx="5948831" cy="433462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FEFFFF"/>
              </a:solidFill>
            </a:endParaRPr>
          </a:p>
          <a:p>
            <a:pPr marL="571500"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EFFFF"/>
                </a:solidFill>
              </a:rPr>
              <a:t>Wir </a:t>
            </a:r>
            <a:r>
              <a:rPr lang="en-US" sz="2800" dirty="0" err="1">
                <a:solidFill>
                  <a:srgbClr val="FEFFFF"/>
                </a:solidFill>
              </a:rPr>
              <a:t>sind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unabängig</a:t>
            </a:r>
            <a:r>
              <a:rPr lang="en-US" sz="2800" dirty="0">
                <a:solidFill>
                  <a:srgbClr val="FEFFFF"/>
                </a:solidFill>
              </a:rPr>
              <a:t>, neutral und </a:t>
            </a:r>
            <a:r>
              <a:rPr lang="en-US" sz="2800" dirty="0" err="1">
                <a:solidFill>
                  <a:srgbClr val="FEFFFF"/>
                </a:solidFill>
              </a:rPr>
              <a:t>offen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für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alle</a:t>
            </a:r>
            <a:r>
              <a:rPr lang="en-US" sz="2800" dirty="0">
                <a:solidFill>
                  <a:srgbClr val="FEFFFF"/>
                </a:solidFill>
              </a:rPr>
              <a:t> Menschen</a:t>
            </a:r>
          </a:p>
          <a:p>
            <a:pPr marL="571500" indent="-228600" algn="l"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rgbClr val="FEFFFF"/>
                </a:solidFill>
              </a:rPr>
              <a:t>Unsere</a:t>
            </a:r>
            <a:r>
              <a:rPr lang="en-US" sz="2800" dirty="0" smtClean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Mitglieder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sind</a:t>
            </a:r>
            <a:r>
              <a:rPr lang="en-US" sz="2800" dirty="0">
                <a:solidFill>
                  <a:srgbClr val="FEFFFF"/>
                </a:solidFill>
              </a:rPr>
              <a:t> Deutsche und </a:t>
            </a:r>
            <a:r>
              <a:rPr lang="en-US" sz="2800" dirty="0" smtClean="0">
                <a:solidFill>
                  <a:srgbClr val="FEFFFF"/>
                </a:solidFill>
              </a:rPr>
              <a:t>in </a:t>
            </a:r>
            <a:r>
              <a:rPr lang="en-US" sz="2800" dirty="0">
                <a:solidFill>
                  <a:srgbClr val="FEFFFF"/>
                </a:solidFill>
              </a:rPr>
              <a:t>Deutschland </a:t>
            </a:r>
            <a:r>
              <a:rPr lang="en-US" sz="2800" dirty="0" err="1">
                <a:solidFill>
                  <a:srgbClr val="FEFFFF"/>
                </a:solidFill>
              </a:rPr>
              <a:t>lebende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 smtClean="0">
                <a:solidFill>
                  <a:srgbClr val="FEFFFF"/>
                </a:solidFill>
              </a:rPr>
              <a:t>Bevölkerungsgruppen</a:t>
            </a:r>
            <a:endParaRPr lang="en-US" sz="2800" dirty="0">
              <a:solidFill>
                <a:srgbClr val="FEFFFF"/>
              </a:solidFill>
            </a:endParaRPr>
          </a:p>
          <a:p>
            <a:pPr marL="571500"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EFFFF"/>
                </a:solidFill>
              </a:rPr>
              <a:t>Wir </a:t>
            </a:r>
            <a:r>
              <a:rPr lang="en-US" sz="2800" dirty="0" err="1">
                <a:solidFill>
                  <a:srgbClr val="FEFFFF"/>
                </a:solidFill>
              </a:rPr>
              <a:t>sind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 smtClean="0">
                <a:solidFill>
                  <a:srgbClr val="FEFFFF"/>
                </a:solidFill>
              </a:rPr>
              <a:t>im</a:t>
            </a:r>
            <a:r>
              <a:rPr lang="en-US" sz="2800" dirty="0" smtClean="0">
                <a:solidFill>
                  <a:srgbClr val="FEFFFF"/>
                </a:solidFill>
              </a:rPr>
              <a:t> </a:t>
            </a:r>
            <a:r>
              <a:rPr lang="en-US" sz="2800" dirty="0" err="1" smtClean="0">
                <a:solidFill>
                  <a:srgbClr val="FEFFFF"/>
                </a:solidFill>
              </a:rPr>
              <a:t>gesamten</a:t>
            </a:r>
            <a:r>
              <a:rPr lang="en-US" sz="2800" dirty="0" smtClean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d</a:t>
            </a:r>
            <a:r>
              <a:rPr lang="en-US" sz="2800" dirty="0" err="1" smtClean="0">
                <a:solidFill>
                  <a:srgbClr val="FEFFFF"/>
                </a:solidFill>
              </a:rPr>
              <a:t>eutschen</a:t>
            </a:r>
            <a:r>
              <a:rPr lang="en-US" sz="2800" dirty="0" smtClean="0">
                <a:solidFill>
                  <a:srgbClr val="FEFFFF"/>
                </a:solidFill>
              </a:rPr>
              <a:t> </a:t>
            </a:r>
            <a:r>
              <a:rPr lang="en-US" sz="2800" dirty="0" err="1">
                <a:solidFill>
                  <a:srgbClr val="FEFFFF"/>
                </a:solidFill>
              </a:rPr>
              <a:t>Raum</a:t>
            </a:r>
            <a:r>
              <a:rPr lang="en-US" sz="2800" dirty="0">
                <a:solidFill>
                  <a:srgbClr val="FEFFFF"/>
                </a:solidFill>
              </a:rPr>
              <a:t> </a:t>
            </a:r>
            <a:r>
              <a:rPr lang="en-US" sz="2800" dirty="0" err="1" smtClean="0">
                <a:solidFill>
                  <a:srgbClr val="FEFFFF"/>
                </a:solidFill>
              </a:rPr>
              <a:t>vertreten</a:t>
            </a:r>
            <a:endParaRPr lang="en-US" sz="2800" dirty="0">
              <a:solidFill>
                <a:srgbClr val="FEFFFF"/>
              </a:solidFill>
            </a:endParaRPr>
          </a:p>
          <a:p>
            <a:pPr marL="571500" indent="-2286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EFFFF"/>
                </a:solidFill>
              </a:rPr>
              <a:t>Der </a:t>
            </a:r>
            <a:r>
              <a:rPr lang="en-US" sz="2800" dirty="0">
                <a:solidFill>
                  <a:srgbClr val="FEFFFF"/>
                </a:solidFill>
              </a:rPr>
              <a:t>Verein hat </a:t>
            </a:r>
            <a:r>
              <a:rPr lang="en-US" sz="2800" dirty="0" err="1" smtClean="0">
                <a:solidFill>
                  <a:srgbClr val="FEFFFF"/>
                </a:solidFill>
              </a:rPr>
              <a:t>seinen</a:t>
            </a:r>
            <a:r>
              <a:rPr lang="en-US" sz="2800" dirty="0" smtClean="0">
                <a:solidFill>
                  <a:srgbClr val="FEFFFF"/>
                </a:solidFill>
              </a:rPr>
              <a:t> </a:t>
            </a:r>
            <a:r>
              <a:rPr lang="en-US" sz="2800" dirty="0">
                <a:solidFill>
                  <a:srgbClr val="FEFFFF"/>
                </a:solidFill>
              </a:rPr>
              <a:t>Sitz in </a:t>
            </a:r>
            <a:r>
              <a:rPr lang="en-US" sz="2800" dirty="0" smtClean="0">
                <a:solidFill>
                  <a:srgbClr val="FEFFFF"/>
                </a:solidFill>
              </a:rPr>
              <a:t>Duingen </a:t>
            </a:r>
            <a:endParaRPr lang="en-US" sz="2800" dirty="0">
              <a:solidFill>
                <a:srgbClr val="FEFFFF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FE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599" name="Rectangle 1048598">
            <a:extLst>
              <a:ext uri="{FF2B5EF4-FFF2-40B4-BE49-F238E27FC236}">
                <a16:creationId xmlns:a16="http://schemas.microsoft.com/office/drawing/2014/main" xmlns="" id="{827B839B-9ADE-406B-8590-F1CAEDED45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1" name="Freeform 45">
            <a:extLst>
              <a:ext uri="{FF2B5EF4-FFF2-40B4-BE49-F238E27FC236}">
                <a16:creationId xmlns:a16="http://schemas.microsoft.com/office/drawing/2014/main" xmlns="" id="{CFE45BF0-46DB-408C-B5F7-7B117168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3" name="Freeform 46">
            <a:extLst>
              <a:ext uri="{FF2B5EF4-FFF2-40B4-BE49-F238E27FC236}">
                <a16:creationId xmlns:a16="http://schemas.microsoft.com/office/drawing/2014/main" xmlns="" id="{2AEBC8F2-97B1-41B4-93F1-2D289E197F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5" name="Freeform 47">
            <a:extLst>
              <a:ext uri="{FF2B5EF4-FFF2-40B4-BE49-F238E27FC236}">
                <a16:creationId xmlns:a16="http://schemas.microsoft.com/office/drawing/2014/main" xmlns="" id="{472E3A19-F5D5-48FC-BB9C-48C2F68F59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7" name="Freeform 44">
            <a:extLst>
              <a:ext uri="{FF2B5EF4-FFF2-40B4-BE49-F238E27FC236}">
                <a16:creationId xmlns:a16="http://schemas.microsoft.com/office/drawing/2014/main" xmlns="" id="{7A62E32F-BB65-43A8-8EB5-92346890E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09" name="Rectangle 1048608">
            <a:extLst>
              <a:ext uri="{FF2B5EF4-FFF2-40B4-BE49-F238E27FC236}">
                <a16:creationId xmlns:a16="http://schemas.microsoft.com/office/drawing/2014/main" xmlns="" id="{14E91B64-9FCC-451E-AFB4-A827D63293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593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 fontScale="90000"/>
          </a:bodyPr>
          <a:lstStyle/>
          <a:p>
            <a:r>
              <a:rPr lang="de-DE" sz="6000" b="1" dirty="0">
                <a:solidFill>
                  <a:schemeClr val="bg1"/>
                </a:solidFill>
              </a:rPr>
              <a:t>Präambel</a:t>
            </a:r>
            <a:r>
              <a:rPr lang="de-DE" sz="4000" dirty="0">
                <a:solidFill>
                  <a:srgbClr val="FFFFFF"/>
                </a:solidFill>
              </a:rPr>
              <a:t/>
            </a:r>
            <a:br>
              <a:rPr lang="de-DE" sz="4000" dirty="0">
                <a:solidFill>
                  <a:srgbClr val="FFFFFF"/>
                </a:solidFill>
              </a:rPr>
            </a:br>
            <a:endParaRPr lang="de-DE" sz="4000" dirty="0">
              <a:solidFill>
                <a:srgbClr val="FFFFFF"/>
              </a:solidFill>
            </a:endParaRPr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de-DE" dirty="0"/>
              <a:t>Das Zusammenleben von Menschen </a:t>
            </a:r>
            <a:r>
              <a:rPr lang="de-DE" dirty="0" smtClean="0"/>
              <a:t>aus verschiedenen Herkunftsländern, Kulturkreisen und das friedliche und tolerante Miteinander ist das große Anliegen unseres Vereins.</a:t>
            </a:r>
          </a:p>
          <a:p>
            <a:r>
              <a:rPr lang="de-DE" dirty="0" smtClean="0"/>
              <a:t>Wir </a:t>
            </a:r>
            <a:r>
              <a:rPr lang="de-DE" dirty="0"/>
              <a:t>stehen für ein gleichberechtigtes Miteinander und </a:t>
            </a:r>
            <a:r>
              <a:rPr lang="de-DE" dirty="0" smtClean="0"/>
              <a:t>den Brückenbau </a:t>
            </a:r>
            <a:r>
              <a:rPr lang="de-DE" dirty="0"/>
              <a:t>zur Verständigung der Kulturen und unterstützen den </a:t>
            </a:r>
            <a:r>
              <a:rPr lang="de-DE" dirty="0" smtClean="0"/>
              <a:t>Austausch </a:t>
            </a:r>
            <a:r>
              <a:rPr lang="de-DE" dirty="0"/>
              <a:t>über die Grenzen der Nationalitäten hinweg.</a:t>
            </a:r>
          </a:p>
          <a:p>
            <a:pPr marL="0" indent="0">
              <a:buNone/>
            </a:pPr>
            <a:endParaRPr lang="de-DE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603" name="Rectangle 1048602">
            <a:extLst>
              <a:ext uri="{FF2B5EF4-FFF2-40B4-BE49-F238E27FC236}">
                <a16:creationId xmlns:a16="http://schemas.microsoft.com/office/drawing/2014/main" xmlns="" id="{1F40F483-2008-4A79-B173-4A9DA0AC3E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5" name="Freeform: Shape 1048604">
            <a:extLst>
              <a:ext uri="{FF2B5EF4-FFF2-40B4-BE49-F238E27FC236}">
                <a16:creationId xmlns:a16="http://schemas.microsoft.com/office/drawing/2014/main" xmlns="" id="{D0446FEB-8296-4C58-A416-FE66BF9333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142164" y="-1"/>
            <a:ext cx="759618" cy="6858000"/>
          </a:xfrm>
          <a:custGeom>
            <a:avLst/>
            <a:gdLst>
              <a:gd name="connsiteX0" fmla="*/ 666 w 759618"/>
              <a:gd name="connsiteY0" fmla="*/ 0 h 6858000"/>
              <a:gd name="connsiteX1" fmla="*/ 759618 w 759618"/>
              <a:gd name="connsiteY1" fmla="*/ 0 h 6858000"/>
              <a:gd name="connsiteX2" fmla="*/ 759618 w 759618"/>
              <a:gd name="connsiteY2" fmla="*/ 1613808 h 6858000"/>
              <a:gd name="connsiteX3" fmla="*/ 759618 w 759618"/>
              <a:gd name="connsiteY3" fmla="*/ 2003729 h 6858000"/>
              <a:gd name="connsiteX4" fmla="*/ 759618 w 759618"/>
              <a:gd name="connsiteY4" fmla="*/ 6858000 h 6858000"/>
              <a:gd name="connsiteX5" fmla="*/ 0 w 759618"/>
              <a:gd name="connsiteY5" fmla="*/ 6391227 h 6858000"/>
              <a:gd name="connsiteX6" fmla="*/ 0 w 759618"/>
              <a:gd name="connsiteY6" fmla="*/ 1147035 h 6858000"/>
              <a:gd name="connsiteX7" fmla="*/ 666 w 759618"/>
              <a:gd name="connsiteY7" fmla="*/ 11474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618" h="6858000">
                <a:moveTo>
                  <a:pt x="666" y="0"/>
                </a:moveTo>
                <a:lnTo>
                  <a:pt x="759618" y="0"/>
                </a:lnTo>
                <a:lnTo>
                  <a:pt x="759618" y="1613808"/>
                </a:lnTo>
                <a:lnTo>
                  <a:pt x="759618" y="2003729"/>
                </a:lnTo>
                <a:lnTo>
                  <a:pt x="759618" y="6858000"/>
                </a:lnTo>
                <a:lnTo>
                  <a:pt x="0" y="6391227"/>
                </a:lnTo>
                <a:lnTo>
                  <a:pt x="0" y="1147035"/>
                </a:lnTo>
                <a:lnTo>
                  <a:pt x="666" y="114744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48607" name="Freeform 7">
            <a:extLst>
              <a:ext uri="{FF2B5EF4-FFF2-40B4-BE49-F238E27FC236}">
                <a16:creationId xmlns:a16="http://schemas.microsoft.com/office/drawing/2014/main" xmlns="" id="{B14F32D1-131A-4E26-9F16-AF1A8F488D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144437" y="879652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048609" name="Freeform: Shape 1048608">
            <a:extLst>
              <a:ext uri="{FF2B5EF4-FFF2-40B4-BE49-F238E27FC236}">
                <a16:creationId xmlns:a16="http://schemas.microsoft.com/office/drawing/2014/main" xmlns="" id="{1ABC2BC2-F576-4967-9EDA-93DBDDD8D1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4634682" cy="6141008"/>
          </a:xfrm>
          <a:custGeom>
            <a:avLst/>
            <a:gdLst>
              <a:gd name="connsiteX0" fmla="*/ 0 w 4634682"/>
              <a:gd name="connsiteY0" fmla="*/ 0 h 6141008"/>
              <a:gd name="connsiteX1" fmla="*/ 4634682 w 4634682"/>
              <a:gd name="connsiteY1" fmla="*/ 0 h 6141008"/>
              <a:gd name="connsiteX2" fmla="*/ 4634682 w 4634682"/>
              <a:gd name="connsiteY2" fmla="*/ 6141008 h 6141008"/>
              <a:gd name="connsiteX3" fmla="*/ 0 w 4634682"/>
              <a:gd name="connsiteY3" fmla="*/ 6141008 h 61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6141008">
                <a:moveTo>
                  <a:pt x="0" y="0"/>
                </a:moveTo>
                <a:lnTo>
                  <a:pt x="4634682" y="0"/>
                </a:lnTo>
                <a:lnTo>
                  <a:pt x="4634682" y="6141008"/>
                </a:lnTo>
                <a:lnTo>
                  <a:pt x="0" y="6141008"/>
                </a:lnTo>
                <a:close/>
              </a:path>
            </a:pathLst>
          </a:cu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48600" name="Graphic 1048599" descr="Übertragen">
            <a:extLst>
              <a:ext uri="{FF2B5EF4-FFF2-40B4-BE49-F238E27FC236}">
                <a16:creationId xmlns:a16="http://schemas.microsoft.com/office/drawing/2014/main" xmlns="" id="{2EF56E0B-3170-D927-AE7C-4AB48B00D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50140" y="1309599"/>
            <a:ext cx="3816084" cy="3816084"/>
          </a:xfrm>
          <a:prstGeom prst="rect">
            <a:avLst/>
          </a:prstGeom>
        </p:spPr>
      </p:pic>
      <p:sp>
        <p:nvSpPr>
          <p:cNvPr id="1048611" name="Rectangle 8">
            <a:extLst>
              <a:ext uri="{FF2B5EF4-FFF2-40B4-BE49-F238E27FC236}">
                <a16:creationId xmlns:a16="http://schemas.microsoft.com/office/drawing/2014/main" xmlns="" id="{C1ED7A15-93F4-4241-81AA-1F6EDAE94F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4901782" y="1"/>
            <a:ext cx="728717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595" name="Title 1"/>
          <p:cNvSpPr>
            <a:spLocks noGrp="1"/>
          </p:cNvSpPr>
          <p:nvPr>
            <p:ph type="title"/>
          </p:nvPr>
        </p:nvSpPr>
        <p:spPr>
          <a:xfrm>
            <a:off x="5552841" y="643465"/>
            <a:ext cx="5840770" cy="1693571"/>
          </a:xfrm>
        </p:spPr>
        <p:txBody>
          <a:bodyPr>
            <a:normAutofit/>
          </a:bodyPr>
          <a:lstStyle/>
          <a:p>
            <a:r>
              <a:rPr lang="de-DE" sz="4800" b="1" u="sng" dirty="0">
                <a:solidFill>
                  <a:srgbClr val="FFFFFF"/>
                </a:solidFill>
                <a:latin typeface="+mn-lt"/>
              </a:rPr>
              <a:t>Ziele des Vereins</a:t>
            </a:r>
            <a:r>
              <a:rPr lang="de-DE" sz="4000" dirty="0">
                <a:solidFill>
                  <a:srgbClr val="FFFFFF"/>
                </a:solidFill>
              </a:rPr>
              <a:t/>
            </a:r>
            <a:br>
              <a:rPr lang="de-DE" sz="4000" dirty="0">
                <a:solidFill>
                  <a:srgbClr val="FFFFFF"/>
                </a:solidFill>
              </a:rPr>
            </a:br>
            <a:endParaRPr lang="de-DE" sz="4000" dirty="0">
              <a:solidFill>
                <a:srgbClr val="FFFFFF"/>
              </a:solidFill>
            </a:endParaRP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>
          <a:xfrm>
            <a:off x="5478716" y="1813475"/>
            <a:ext cx="6115876" cy="3645493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endParaRPr lang="de-DE" sz="24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de-DE" sz="3200" b="1" dirty="0" smtClean="0">
                <a:solidFill>
                  <a:srgbClr val="FEFFFF"/>
                </a:solidFill>
              </a:rPr>
              <a:t>Unsere </a:t>
            </a:r>
            <a:r>
              <a:rPr lang="de-DE" sz="3200" b="1" dirty="0">
                <a:solidFill>
                  <a:srgbClr val="FEFFFF"/>
                </a:solidFill>
              </a:rPr>
              <a:t>Hauptziele sind </a:t>
            </a:r>
            <a:r>
              <a:rPr lang="de-DE" sz="3200" b="1" dirty="0" smtClean="0">
                <a:solidFill>
                  <a:srgbClr val="FEFFFF"/>
                </a:solidFill>
              </a:rPr>
              <a:t>die Förderung der </a:t>
            </a:r>
          </a:p>
          <a:p>
            <a:pPr marL="0" indent="0">
              <a:buNone/>
            </a:pPr>
            <a:endParaRPr lang="de-DE" sz="3200" b="1" dirty="0" smtClean="0">
              <a:solidFill>
                <a:srgbClr val="FEFFFF"/>
              </a:solidFill>
            </a:endParaRPr>
          </a:p>
          <a:p>
            <a:r>
              <a:rPr lang="de-DE" sz="3200" b="1" dirty="0" smtClean="0">
                <a:solidFill>
                  <a:srgbClr val="FEFFFF"/>
                </a:solidFill>
              </a:rPr>
              <a:t>Integration </a:t>
            </a:r>
          </a:p>
          <a:p>
            <a:r>
              <a:rPr lang="de-DE" sz="3200" b="1" dirty="0" smtClean="0">
                <a:solidFill>
                  <a:srgbClr val="FEFFFF"/>
                </a:solidFill>
              </a:rPr>
              <a:t>Völkerverständigung </a:t>
            </a:r>
          </a:p>
          <a:p>
            <a:r>
              <a:rPr lang="de-DE" sz="3200" b="1" dirty="0" smtClean="0">
                <a:solidFill>
                  <a:srgbClr val="FEFFFF"/>
                </a:solidFill>
              </a:rPr>
              <a:t>Toleranz </a:t>
            </a:r>
          </a:p>
          <a:p>
            <a:r>
              <a:rPr lang="de-DE" sz="3200" b="1" dirty="0" smtClean="0">
                <a:solidFill>
                  <a:srgbClr val="FEFFFF"/>
                </a:solidFill>
              </a:rPr>
              <a:t>Gleichberechtigung </a:t>
            </a:r>
            <a:r>
              <a:rPr lang="de-DE" sz="3200" b="1" dirty="0">
                <a:solidFill>
                  <a:srgbClr val="FEFFFF"/>
                </a:solidFill>
              </a:rPr>
              <a:t>und </a:t>
            </a:r>
            <a:endParaRPr lang="de-DE" sz="3200" b="1" dirty="0" smtClean="0">
              <a:solidFill>
                <a:srgbClr val="FEFFFF"/>
              </a:solidFill>
            </a:endParaRPr>
          </a:p>
          <a:p>
            <a:r>
              <a:rPr lang="de-DE" sz="3200" b="1" dirty="0">
                <a:solidFill>
                  <a:srgbClr val="FEFFFF"/>
                </a:solidFill>
              </a:rPr>
              <a:t>d</a:t>
            </a:r>
            <a:r>
              <a:rPr lang="de-DE" sz="3200" b="1" dirty="0" smtClean="0">
                <a:solidFill>
                  <a:srgbClr val="FEFFFF"/>
                </a:solidFill>
              </a:rPr>
              <a:t>es m</a:t>
            </a:r>
            <a:r>
              <a:rPr lang="de-DE" sz="3200" b="1" dirty="0" smtClean="0">
                <a:solidFill>
                  <a:srgbClr val="FEFFFF"/>
                </a:solidFill>
              </a:rPr>
              <a:t>ultikulturellen Zusammenlebens </a:t>
            </a:r>
            <a:r>
              <a:rPr lang="de-DE" sz="3200" b="1" dirty="0">
                <a:solidFill>
                  <a:srgbClr val="FEFFFF"/>
                </a:solidFill>
              </a:rPr>
              <a:t>in Deutschland.</a:t>
            </a:r>
          </a:p>
          <a:p>
            <a:pPr marL="0" indent="0">
              <a:buNone/>
            </a:pPr>
            <a:endParaRPr lang="de-DE" sz="2400" dirty="0">
              <a:solidFill>
                <a:srgbClr val="FE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603" name="Rectangle 1048602">
            <a:extLst>
              <a:ext uri="{FF2B5EF4-FFF2-40B4-BE49-F238E27FC236}">
                <a16:creationId xmlns:a16="http://schemas.microsoft.com/office/drawing/2014/main" xmlns="" id="{18873D23-2DCF-4B31-A009-95721C06E8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5" name="Rectangle 1048604">
            <a:extLst>
              <a:ext uri="{FF2B5EF4-FFF2-40B4-BE49-F238E27FC236}">
                <a16:creationId xmlns:a16="http://schemas.microsoft.com/office/drawing/2014/main" xmlns="" id="{C13EF075-D4EF-4929-ADBC-91B27DA199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048607" name="Group 1048606">
            <a:extLst>
              <a:ext uri="{FF2B5EF4-FFF2-40B4-BE49-F238E27FC236}">
                <a16:creationId xmlns:a16="http://schemas.microsoft.com/office/drawing/2014/main" xmlns="" id="{DAA26DFA-AAB2-4973-9C17-16D587C7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048608" name="Freeform: Shape 1048607">
              <a:extLst>
                <a:ext uri="{FF2B5EF4-FFF2-40B4-BE49-F238E27FC236}">
                  <a16:creationId xmlns:a16="http://schemas.microsoft.com/office/drawing/2014/main" xmlns="" id="{3F407F11-7321-4BF6-8536-CCE8E34245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8609" name="Freeform: Shape 1048608">
              <a:extLst>
                <a:ext uri="{FF2B5EF4-FFF2-40B4-BE49-F238E27FC236}">
                  <a16:creationId xmlns:a16="http://schemas.microsoft.com/office/drawing/2014/main" xmlns="" id="{06AC5DCC-C3CC-4FD5-AD4E-13A1BE5F7F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8610" name="Freeform: Shape 1048609">
              <a:extLst>
                <a:ext uri="{FF2B5EF4-FFF2-40B4-BE49-F238E27FC236}">
                  <a16:creationId xmlns:a16="http://schemas.microsoft.com/office/drawing/2014/main" xmlns="" id="{4BBCC2F4-EFA7-4AF4-B538-AC4022D90F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8611" name="Freeform: Shape 1048610">
              <a:extLst>
                <a:ext uri="{FF2B5EF4-FFF2-40B4-BE49-F238E27FC236}">
                  <a16:creationId xmlns:a16="http://schemas.microsoft.com/office/drawing/2014/main" xmlns="" id="{2A9D1364-B6A3-44CB-9FBA-C528F0CE90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640080" y="1179576"/>
            <a:ext cx="3950208" cy="4435411"/>
          </a:xfrm>
        </p:spPr>
        <p:txBody>
          <a:bodyPr>
            <a:normAutofit/>
          </a:bodyPr>
          <a:lstStyle/>
          <a:p>
            <a:r>
              <a:rPr lang="de-DE" sz="3600" b="1" u="sng" dirty="0">
                <a:solidFill>
                  <a:schemeClr val="tx2"/>
                </a:solidFill>
                <a:latin typeface="+mn-lt"/>
              </a:rPr>
              <a:t>Das </a:t>
            </a:r>
            <a:r>
              <a:rPr lang="de-DE" sz="3600" b="1" u="sng" dirty="0" smtClean="0">
                <a:solidFill>
                  <a:schemeClr val="tx2"/>
                </a:solidFill>
                <a:latin typeface="+mn-lt"/>
              </a:rPr>
              <a:t>Projekt:</a:t>
            </a:r>
            <a:br>
              <a:rPr lang="de-DE" sz="3600" b="1" u="sng" dirty="0" smtClean="0">
                <a:solidFill>
                  <a:schemeClr val="tx2"/>
                </a:solidFill>
                <a:latin typeface="+mn-lt"/>
              </a:rPr>
            </a:br>
            <a:r>
              <a:rPr lang="de-DE" sz="3600" b="1" dirty="0">
                <a:solidFill>
                  <a:schemeClr val="tx2"/>
                </a:solidFill>
                <a:latin typeface="+mn-lt"/>
              </a:rPr>
              <a:t/>
            </a:r>
            <a:br>
              <a:rPr lang="de-DE" sz="3600" b="1" dirty="0">
                <a:solidFill>
                  <a:schemeClr val="tx2"/>
                </a:solidFill>
                <a:latin typeface="+mn-lt"/>
              </a:rPr>
            </a:br>
            <a:r>
              <a:rPr lang="de-DE" sz="3600" dirty="0" smtClean="0">
                <a:solidFill>
                  <a:schemeClr val="tx2"/>
                </a:solidFill>
                <a:latin typeface="+mn-lt"/>
              </a:rPr>
              <a:t>Integrations-</a:t>
            </a:r>
            <a:r>
              <a:rPr lang="de-DE" sz="3600" dirty="0" smtClean="0">
                <a:solidFill>
                  <a:schemeClr val="tx2"/>
                </a:solidFill>
              </a:rPr>
              <a:t> </a:t>
            </a:r>
            <a:r>
              <a:rPr lang="de-DE" sz="3600" dirty="0">
                <a:solidFill>
                  <a:schemeClr val="tx2"/>
                </a:solidFill>
              </a:rPr>
              <a:t>und </a:t>
            </a:r>
            <a:r>
              <a:rPr lang="de-DE" sz="3600" dirty="0" smtClean="0">
                <a:solidFill>
                  <a:schemeClr val="tx2"/>
                </a:solidFill>
              </a:rPr>
              <a:t>multikulturelles Begegnungszentrum (IMB)</a:t>
            </a:r>
            <a:r>
              <a:rPr lang="de-DE" sz="3600" dirty="0">
                <a:solidFill>
                  <a:schemeClr val="tx2"/>
                </a:solidFill>
              </a:rPr>
              <a:t/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3600" b="1" dirty="0">
                <a:solidFill>
                  <a:schemeClr val="tx2"/>
                </a:solidFill>
              </a:rPr>
              <a:t> </a:t>
            </a:r>
            <a:r>
              <a:rPr lang="de-DE" sz="3600" b="1" dirty="0" smtClean="0">
                <a:solidFill>
                  <a:schemeClr val="tx2"/>
                </a:solidFill>
              </a:rPr>
              <a:t>                  </a:t>
            </a:r>
            <a:r>
              <a:rPr lang="de-DE" sz="3600" dirty="0">
                <a:solidFill>
                  <a:schemeClr val="tx2"/>
                </a:solidFill>
              </a:rPr>
              <a:t/>
            </a:r>
            <a:br>
              <a:rPr lang="de-DE" sz="3600" dirty="0">
                <a:solidFill>
                  <a:schemeClr val="tx2"/>
                </a:solidFill>
              </a:rPr>
            </a:br>
            <a:endParaRPr lang="de-DE" sz="3600" dirty="0">
              <a:solidFill>
                <a:schemeClr val="tx2"/>
              </a:solidFill>
            </a:endParaRP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de-DE" sz="3600" b="1" u="sng" dirty="0" smtClean="0">
                <a:solidFill>
                  <a:schemeClr val="tx2"/>
                </a:solidFill>
              </a:rPr>
              <a:t>Notwendigkeit:</a:t>
            </a:r>
          </a:p>
          <a:p>
            <a:pPr marL="0" indent="0">
              <a:buNone/>
            </a:pPr>
            <a:r>
              <a:rPr lang="de-DE" dirty="0" smtClean="0">
                <a:solidFill>
                  <a:schemeClr val="tx2"/>
                </a:solidFill>
              </a:rPr>
              <a:t>Negative Auswirkungen </a:t>
            </a:r>
            <a:r>
              <a:rPr lang="de-DE" dirty="0">
                <a:solidFill>
                  <a:schemeClr val="tx2"/>
                </a:solidFill>
              </a:rPr>
              <a:t>auf die Beziehungen </a:t>
            </a:r>
            <a:r>
              <a:rPr lang="de-DE" dirty="0" smtClean="0">
                <a:solidFill>
                  <a:schemeClr val="tx2"/>
                </a:solidFill>
              </a:rPr>
              <a:t>zwischen </a:t>
            </a:r>
            <a:r>
              <a:rPr lang="de-DE" dirty="0">
                <a:solidFill>
                  <a:schemeClr val="tx2"/>
                </a:solidFill>
              </a:rPr>
              <a:t>den verschiedenen </a:t>
            </a:r>
            <a:r>
              <a:rPr lang="de-DE" dirty="0" smtClean="0">
                <a:solidFill>
                  <a:schemeClr val="tx2"/>
                </a:solidFill>
              </a:rPr>
              <a:t>Bevölkerungs-gruppen </a:t>
            </a:r>
            <a:r>
              <a:rPr lang="de-DE" dirty="0">
                <a:solidFill>
                  <a:schemeClr val="tx2"/>
                </a:solidFill>
              </a:rPr>
              <a:t>in unserer </a:t>
            </a:r>
            <a:r>
              <a:rPr lang="de-DE" dirty="0" smtClean="0">
                <a:solidFill>
                  <a:schemeClr val="tx2"/>
                </a:solidFill>
              </a:rPr>
              <a:t>Gesellschaft aufgrund</a:t>
            </a:r>
            <a:endParaRPr lang="de-DE" dirty="0">
              <a:solidFill>
                <a:schemeClr val="tx2"/>
              </a:solidFill>
            </a:endParaRPr>
          </a:p>
          <a:p>
            <a:r>
              <a:rPr lang="de-DE" sz="2400" dirty="0" smtClean="0">
                <a:solidFill>
                  <a:schemeClr val="tx2"/>
                </a:solidFill>
              </a:rPr>
              <a:t>der</a:t>
            </a:r>
            <a:r>
              <a:rPr lang="de-DE" sz="2400" dirty="0" smtClean="0">
                <a:solidFill>
                  <a:schemeClr val="tx2"/>
                </a:solidFill>
              </a:rPr>
              <a:t> zunehmenden Globalisierung </a:t>
            </a:r>
          </a:p>
          <a:p>
            <a:r>
              <a:rPr lang="de-DE" sz="2400" dirty="0" smtClean="0">
                <a:solidFill>
                  <a:schemeClr val="tx2"/>
                </a:solidFill>
              </a:rPr>
              <a:t>des beschleunigten Tempos </a:t>
            </a:r>
            <a:r>
              <a:rPr lang="de-DE" sz="2400" dirty="0">
                <a:solidFill>
                  <a:schemeClr val="tx2"/>
                </a:solidFill>
              </a:rPr>
              <a:t>durch die </a:t>
            </a:r>
            <a:r>
              <a:rPr lang="de-DE" sz="2400" dirty="0" smtClean="0">
                <a:solidFill>
                  <a:schemeClr val="tx2"/>
                </a:solidFill>
              </a:rPr>
              <a:t>Kommunikationssysteme </a:t>
            </a:r>
          </a:p>
          <a:p>
            <a:r>
              <a:rPr lang="de-DE" sz="2400" dirty="0" smtClean="0">
                <a:solidFill>
                  <a:schemeClr val="tx2"/>
                </a:solidFill>
              </a:rPr>
              <a:t>der </a:t>
            </a:r>
            <a:r>
              <a:rPr lang="de-DE" sz="2400" dirty="0">
                <a:solidFill>
                  <a:schemeClr val="tx2"/>
                </a:solidFill>
              </a:rPr>
              <a:t>Vielfalt und </a:t>
            </a:r>
            <a:r>
              <a:rPr lang="de-DE" sz="2400" dirty="0" smtClean="0">
                <a:solidFill>
                  <a:schemeClr val="tx2"/>
                </a:solidFill>
              </a:rPr>
              <a:t>den unbegrenzten Möglichkeiten </a:t>
            </a:r>
            <a:r>
              <a:rPr lang="de-DE" sz="2400" dirty="0">
                <a:solidFill>
                  <a:schemeClr val="tx2"/>
                </a:solidFill>
              </a:rPr>
              <a:t>der </a:t>
            </a:r>
            <a:r>
              <a:rPr lang="de-DE" sz="2400" dirty="0" smtClean="0">
                <a:solidFill>
                  <a:schemeClr val="tx2"/>
                </a:solidFill>
              </a:rPr>
              <a:t>sozialen Medien </a:t>
            </a:r>
          </a:p>
          <a:p>
            <a:r>
              <a:rPr lang="de-DE" sz="2400" dirty="0" smtClean="0">
                <a:solidFill>
                  <a:schemeClr val="tx2"/>
                </a:solidFill>
              </a:rPr>
              <a:t>der zunehmenden Arbeitslosigkeit </a:t>
            </a:r>
            <a:r>
              <a:rPr lang="de-DE" sz="2400" dirty="0">
                <a:solidFill>
                  <a:schemeClr val="tx2"/>
                </a:solidFill>
              </a:rPr>
              <a:t>und </a:t>
            </a:r>
            <a:r>
              <a:rPr lang="de-DE" sz="2400" dirty="0" smtClean="0">
                <a:solidFill>
                  <a:schemeClr val="tx2"/>
                </a:solidFill>
              </a:rPr>
              <a:t>den </a:t>
            </a:r>
            <a:r>
              <a:rPr lang="de-DE" sz="2400" dirty="0">
                <a:solidFill>
                  <a:schemeClr val="tx2"/>
                </a:solidFill>
              </a:rPr>
              <a:t>damit wachsenden </a:t>
            </a:r>
            <a:r>
              <a:rPr lang="de-DE" sz="2400" dirty="0" smtClean="0">
                <a:solidFill>
                  <a:schemeClr val="tx2"/>
                </a:solidFill>
              </a:rPr>
              <a:t>sozialen Problemen</a:t>
            </a:r>
          </a:p>
          <a:p>
            <a:endParaRPr lang="de-DE" sz="1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610" name="Rectangle 1048605">
            <a:extLst>
              <a:ext uri="{FF2B5EF4-FFF2-40B4-BE49-F238E27FC236}">
                <a16:creationId xmlns:a16="http://schemas.microsoft.com/office/drawing/2014/main" xmlns="" id="{F944E337-3E5D-4A1F-A5A1-2057F25B8A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11" name="Rectangle 1048607">
            <a:extLst>
              <a:ext uri="{FF2B5EF4-FFF2-40B4-BE49-F238E27FC236}">
                <a16:creationId xmlns:a16="http://schemas.microsoft.com/office/drawing/2014/main" xmlns="" id="{4DA50D69-7CF7-4844-B844-A2B821C77F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-7854"/>
            <a:ext cx="12192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99" name="Title 1"/>
          <p:cNvSpPr>
            <a:spLocks noGrp="1"/>
          </p:cNvSpPr>
          <p:nvPr>
            <p:ph type="title"/>
          </p:nvPr>
        </p:nvSpPr>
        <p:spPr>
          <a:xfrm>
            <a:off x="4572001" y="777298"/>
            <a:ext cx="3410711" cy="1338696"/>
          </a:xfrm>
        </p:spPr>
        <p:txBody>
          <a:bodyPr>
            <a:normAutofit/>
          </a:bodyPr>
          <a:lstStyle/>
          <a:p>
            <a:r>
              <a:rPr lang="de-DE" b="1" u="sng" dirty="0" smtClean="0">
                <a:latin typeface="+mn-lt"/>
              </a:rPr>
              <a:t>Ziel des IMB</a:t>
            </a:r>
            <a:endParaRPr lang="de-DE" b="1" u="sng" dirty="0">
              <a:latin typeface="+mn-lt"/>
            </a:endParaRPr>
          </a:p>
        </p:txBody>
      </p:sp>
      <p:pic>
        <p:nvPicPr>
          <p:cNvPr id="1048612" name="Picture 1048601" descr="Farbige geschnitzte Figuren von Menschen">
            <a:extLst>
              <a:ext uri="{FF2B5EF4-FFF2-40B4-BE49-F238E27FC236}">
                <a16:creationId xmlns:a16="http://schemas.microsoft.com/office/drawing/2014/main" xmlns="" id="{62D1DA9B-C250-B47D-515E-22237FAEBD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12" r="30379" b="-1"/>
          <a:stretch/>
        </p:blipFill>
        <p:spPr>
          <a:xfrm>
            <a:off x="20" y="10"/>
            <a:ext cx="3754739" cy="6857990"/>
          </a:xfrm>
          <a:custGeom>
            <a:avLst/>
            <a:gdLst/>
            <a:ahLst/>
            <a:cxnLst/>
            <a:rect l="l" t="t" r="r" b="b"/>
            <a:pathLst>
              <a:path w="3754759" h="6858000">
                <a:moveTo>
                  <a:pt x="0" y="0"/>
                </a:moveTo>
                <a:lnTo>
                  <a:pt x="3405358" y="0"/>
                </a:lnTo>
                <a:lnTo>
                  <a:pt x="3406298" y="5103"/>
                </a:lnTo>
                <a:cubicBezTo>
                  <a:pt x="3408705" y="9272"/>
                  <a:pt x="3410993" y="13534"/>
                  <a:pt x="3408744" y="22806"/>
                </a:cubicBezTo>
                <a:cubicBezTo>
                  <a:pt x="3398212" y="18869"/>
                  <a:pt x="3412504" y="58782"/>
                  <a:pt x="3403554" y="60481"/>
                </a:cubicBezTo>
                <a:cubicBezTo>
                  <a:pt x="3417198" y="75379"/>
                  <a:pt x="3401704" y="83956"/>
                  <a:pt x="3406685" y="104437"/>
                </a:cubicBezTo>
                <a:cubicBezTo>
                  <a:pt x="3412035" y="113935"/>
                  <a:pt x="3413215" y="120918"/>
                  <a:pt x="3408439" y="130745"/>
                </a:cubicBezTo>
                <a:cubicBezTo>
                  <a:pt x="3434362" y="174436"/>
                  <a:pt x="3410826" y="157826"/>
                  <a:pt x="3422002" y="199353"/>
                </a:cubicBezTo>
                <a:cubicBezTo>
                  <a:pt x="3433366" y="235046"/>
                  <a:pt x="3441595" y="275734"/>
                  <a:pt x="3466217" y="309590"/>
                </a:cubicBezTo>
                <a:cubicBezTo>
                  <a:pt x="3473022" y="315692"/>
                  <a:pt x="3476249" y="331335"/>
                  <a:pt x="3473425" y="344525"/>
                </a:cubicBezTo>
                <a:cubicBezTo>
                  <a:pt x="3472938" y="346792"/>
                  <a:pt x="3472286" y="348904"/>
                  <a:pt x="3471491" y="350788"/>
                </a:cubicBezTo>
                <a:cubicBezTo>
                  <a:pt x="3476473" y="380853"/>
                  <a:pt x="3497528" y="490678"/>
                  <a:pt x="3503314" y="524915"/>
                </a:cubicBezTo>
                <a:cubicBezTo>
                  <a:pt x="3495110" y="528110"/>
                  <a:pt x="3511009" y="544789"/>
                  <a:pt x="3506208" y="556205"/>
                </a:cubicBezTo>
                <a:cubicBezTo>
                  <a:pt x="3501906" y="564424"/>
                  <a:pt x="3505727" y="571402"/>
                  <a:pt x="3506503" y="579730"/>
                </a:cubicBezTo>
                <a:cubicBezTo>
                  <a:pt x="3503352" y="590904"/>
                  <a:pt x="3511763" y="626437"/>
                  <a:pt x="3516997" y="635552"/>
                </a:cubicBezTo>
                <a:cubicBezTo>
                  <a:pt x="3534688" y="657082"/>
                  <a:pt x="3524838" y="708447"/>
                  <a:pt x="3538464" y="726388"/>
                </a:cubicBezTo>
                <a:cubicBezTo>
                  <a:pt x="3540659" y="733032"/>
                  <a:pt x="3541735" y="739585"/>
                  <a:pt x="3542115" y="746049"/>
                </a:cubicBezTo>
                <a:lnTo>
                  <a:pt x="3541598" y="764218"/>
                </a:lnTo>
                <a:lnTo>
                  <a:pt x="3538294" y="769538"/>
                </a:lnTo>
                <a:lnTo>
                  <a:pt x="3539714" y="780556"/>
                </a:lnTo>
                <a:lnTo>
                  <a:pt x="3539328" y="783752"/>
                </a:lnTo>
                <a:cubicBezTo>
                  <a:pt x="3538575" y="789859"/>
                  <a:pt x="3537953" y="795880"/>
                  <a:pt x="3537882" y="801812"/>
                </a:cubicBezTo>
                <a:cubicBezTo>
                  <a:pt x="3555332" y="793164"/>
                  <a:pt x="3540143" y="850853"/>
                  <a:pt x="3553763" y="833773"/>
                </a:cubicBezTo>
                <a:cubicBezTo>
                  <a:pt x="3556400" y="864868"/>
                  <a:pt x="3568671" y="840452"/>
                  <a:pt x="3557696" y="878520"/>
                </a:cubicBezTo>
                <a:cubicBezTo>
                  <a:pt x="3574636" y="926170"/>
                  <a:pt x="3572932" y="1002669"/>
                  <a:pt x="3596902" y="1039468"/>
                </a:cubicBezTo>
                <a:cubicBezTo>
                  <a:pt x="3588227" y="1035176"/>
                  <a:pt x="3582669" y="1055878"/>
                  <a:pt x="3587550" y="1069793"/>
                </a:cubicBezTo>
                <a:cubicBezTo>
                  <a:pt x="3553603" y="1054905"/>
                  <a:pt x="3620138" y="1124159"/>
                  <a:pt x="3598129" y="1137690"/>
                </a:cubicBezTo>
                <a:cubicBezTo>
                  <a:pt x="3619154" y="1137277"/>
                  <a:pt x="3657845" y="1198819"/>
                  <a:pt x="3642072" y="1229443"/>
                </a:cubicBezTo>
                <a:cubicBezTo>
                  <a:pt x="3648492" y="1274612"/>
                  <a:pt x="3667414" y="1305895"/>
                  <a:pt x="3662799" y="1353804"/>
                </a:cubicBezTo>
                <a:cubicBezTo>
                  <a:pt x="3665680" y="1355144"/>
                  <a:pt x="3668149" y="1357448"/>
                  <a:pt x="3670319" y="1360420"/>
                </a:cubicBezTo>
                <a:lnTo>
                  <a:pt x="3675717" y="1370453"/>
                </a:lnTo>
                <a:lnTo>
                  <a:pt x="3675458" y="1372456"/>
                </a:lnTo>
                <a:cubicBezTo>
                  <a:pt x="3675775" y="1380261"/>
                  <a:pt x="3677154" y="1384198"/>
                  <a:pt x="3678998" y="1386422"/>
                </a:cubicBezTo>
                <a:lnTo>
                  <a:pt x="3681613" y="1387932"/>
                </a:lnTo>
                <a:lnTo>
                  <a:pt x="3684619" y="1397028"/>
                </a:lnTo>
                <a:lnTo>
                  <a:pt x="3692094" y="1413643"/>
                </a:lnTo>
                <a:lnTo>
                  <a:pt x="3692036" y="1417975"/>
                </a:lnTo>
                <a:lnTo>
                  <a:pt x="3701043" y="1444940"/>
                </a:lnTo>
                <a:lnTo>
                  <a:pt x="3700474" y="1445893"/>
                </a:lnTo>
                <a:cubicBezTo>
                  <a:pt x="3699407" y="1448641"/>
                  <a:pt x="3699006" y="1451835"/>
                  <a:pt x="3699990" y="1456030"/>
                </a:cubicBezTo>
                <a:cubicBezTo>
                  <a:pt x="3688343" y="1458099"/>
                  <a:pt x="3696713" y="1461887"/>
                  <a:pt x="3700642" y="1474079"/>
                </a:cubicBezTo>
                <a:cubicBezTo>
                  <a:pt x="3683431" y="1480016"/>
                  <a:pt x="3700716" y="1509516"/>
                  <a:pt x="3693587" y="1522890"/>
                </a:cubicBezTo>
                <a:cubicBezTo>
                  <a:pt x="3696861" y="1531716"/>
                  <a:pt x="3700010" y="1541157"/>
                  <a:pt x="3702900" y="1551068"/>
                </a:cubicBezTo>
                <a:lnTo>
                  <a:pt x="3708038" y="1631578"/>
                </a:lnTo>
                <a:lnTo>
                  <a:pt x="3698097" y="1716642"/>
                </a:lnTo>
                <a:cubicBezTo>
                  <a:pt x="3699314" y="1747867"/>
                  <a:pt x="3695412" y="1775147"/>
                  <a:pt x="3700384" y="1801382"/>
                </a:cubicBezTo>
                <a:cubicBezTo>
                  <a:pt x="3696845" y="1812311"/>
                  <a:pt x="3695699" y="1822504"/>
                  <a:pt x="3702257" y="1832013"/>
                </a:cubicBezTo>
                <a:cubicBezTo>
                  <a:pt x="3701651" y="1861238"/>
                  <a:pt x="3693313" y="1868713"/>
                  <a:pt x="3700986" y="1886838"/>
                </a:cubicBezTo>
                <a:cubicBezTo>
                  <a:pt x="3687741" y="1903887"/>
                  <a:pt x="3693148" y="1904594"/>
                  <a:pt x="3697545" y="1912087"/>
                </a:cubicBezTo>
                <a:lnTo>
                  <a:pt x="3697885" y="1913171"/>
                </a:lnTo>
                <a:lnTo>
                  <a:pt x="3695987" y="1915505"/>
                </a:lnTo>
                <a:lnTo>
                  <a:pt x="3695284" y="1920179"/>
                </a:lnTo>
                <a:lnTo>
                  <a:pt x="3696499" y="1932787"/>
                </a:lnTo>
                <a:lnTo>
                  <a:pt x="3697473" y="1937503"/>
                </a:lnTo>
                <a:cubicBezTo>
                  <a:pt x="3697953" y="1940760"/>
                  <a:pt x="3698023" y="1942937"/>
                  <a:pt x="3697799" y="1944457"/>
                </a:cubicBezTo>
                <a:lnTo>
                  <a:pt x="3697642" y="1944638"/>
                </a:lnTo>
                <a:lnTo>
                  <a:pt x="3698268" y="1951136"/>
                </a:lnTo>
                <a:cubicBezTo>
                  <a:pt x="3699704" y="1962083"/>
                  <a:pt x="3701457" y="1972719"/>
                  <a:pt x="3703418" y="1982828"/>
                </a:cubicBezTo>
                <a:cubicBezTo>
                  <a:pt x="3694620" y="1991887"/>
                  <a:pt x="3707345" y="2028973"/>
                  <a:pt x="3689767" y="2025705"/>
                </a:cubicBezTo>
                <a:cubicBezTo>
                  <a:pt x="3691896" y="2039367"/>
                  <a:pt x="3699517" y="2047321"/>
                  <a:pt x="3687894" y="2043252"/>
                </a:cubicBezTo>
                <a:cubicBezTo>
                  <a:pt x="3688268" y="2047766"/>
                  <a:pt x="3687435" y="2050599"/>
                  <a:pt x="3686015" y="2052668"/>
                </a:cubicBezTo>
                <a:lnTo>
                  <a:pt x="3685329" y="2053280"/>
                </a:lnTo>
                <a:lnTo>
                  <a:pt x="3690348" y="2083660"/>
                </a:lnTo>
                <a:lnTo>
                  <a:pt x="3689688" y="2087758"/>
                </a:lnTo>
                <a:lnTo>
                  <a:pt x="3694656" y="2107476"/>
                </a:lnTo>
                <a:lnTo>
                  <a:pt x="3696317" y="2117709"/>
                </a:lnTo>
                <a:lnTo>
                  <a:pt x="3698652" y="2120508"/>
                </a:lnTo>
                <a:cubicBezTo>
                  <a:pt x="3700138" y="2123582"/>
                  <a:pt x="3700933" y="2128051"/>
                  <a:pt x="3700157" y="2135655"/>
                </a:cubicBezTo>
                <a:lnTo>
                  <a:pt x="3699626" y="2137431"/>
                </a:lnTo>
                <a:lnTo>
                  <a:pt x="3703486" y="2149795"/>
                </a:lnTo>
                <a:cubicBezTo>
                  <a:pt x="3705184" y="2153754"/>
                  <a:pt x="3707268" y="2157232"/>
                  <a:pt x="3709885" y="2160002"/>
                </a:cubicBezTo>
                <a:cubicBezTo>
                  <a:pt x="3698737" y="2203287"/>
                  <a:pt x="3712805" y="2242927"/>
                  <a:pt x="3712777" y="2289319"/>
                </a:cubicBezTo>
                <a:cubicBezTo>
                  <a:pt x="3693169" y="2310331"/>
                  <a:pt x="3722276" y="2389074"/>
                  <a:pt x="3742794" y="2399589"/>
                </a:cubicBezTo>
                <a:cubicBezTo>
                  <a:pt x="3725319" y="2400703"/>
                  <a:pt x="3751962" y="2457534"/>
                  <a:pt x="3753311" y="2472464"/>
                </a:cubicBezTo>
                <a:cubicBezTo>
                  <a:pt x="3753760" y="2477441"/>
                  <a:pt x="3751399" y="2477762"/>
                  <a:pt x="3743656" y="2469811"/>
                </a:cubicBezTo>
                <a:cubicBezTo>
                  <a:pt x="3746474" y="2485608"/>
                  <a:pt x="3738186" y="2502460"/>
                  <a:pt x="3730339" y="2493869"/>
                </a:cubicBezTo>
                <a:cubicBezTo>
                  <a:pt x="3748556" y="2541387"/>
                  <a:pt x="3736267" y="2613433"/>
                  <a:pt x="3746134" y="2667651"/>
                </a:cubicBezTo>
                <a:cubicBezTo>
                  <a:pt x="3730160" y="2698252"/>
                  <a:pt x="3745496" y="2681337"/>
                  <a:pt x="3743743" y="2712354"/>
                </a:cubicBezTo>
                <a:cubicBezTo>
                  <a:pt x="3759373" y="2703131"/>
                  <a:pt x="3736572" y="2750256"/>
                  <a:pt x="3754759" y="2751060"/>
                </a:cubicBezTo>
                <a:cubicBezTo>
                  <a:pt x="3753864" y="2756679"/>
                  <a:pt x="3752424" y="2762098"/>
                  <a:pt x="3750841" y="2767527"/>
                </a:cubicBezTo>
                <a:lnTo>
                  <a:pt x="3750021" y="2770377"/>
                </a:lnTo>
                <a:lnTo>
                  <a:pt x="3749874" y="2781617"/>
                </a:lnTo>
                <a:lnTo>
                  <a:pt x="3745916" y="2784975"/>
                </a:lnTo>
                <a:lnTo>
                  <a:pt x="3742888" y="2802030"/>
                </a:lnTo>
                <a:cubicBezTo>
                  <a:pt x="3742360" y="2808388"/>
                  <a:pt x="3742498" y="2815196"/>
                  <a:pt x="3743710" y="2822667"/>
                </a:cubicBezTo>
                <a:cubicBezTo>
                  <a:pt x="3751787" y="2840797"/>
                  <a:pt x="3744398" y="2870002"/>
                  <a:pt x="3746201" y="2896003"/>
                </a:cubicBezTo>
                <a:lnTo>
                  <a:pt x="3749006" y="2907846"/>
                </a:lnTo>
                <a:lnTo>
                  <a:pt x="3747206" y="2947037"/>
                </a:lnTo>
                <a:cubicBezTo>
                  <a:pt x="3747030" y="2958176"/>
                  <a:pt x="3747214" y="2969719"/>
                  <a:pt x="3748070" y="2981841"/>
                </a:cubicBezTo>
                <a:lnTo>
                  <a:pt x="3750937" y="3004278"/>
                </a:lnTo>
                <a:lnTo>
                  <a:pt x="3749761" y="3010254"/>
                </a:lnTo>
                <a:cubicBezTo>
                  <a:pt x="3750425" y="3020530"/>
                  <a:pt x="3756245" y="3033889"/>
                  <a:pt x="3749923" y="3032983"/>
                </a:cubicBezTo>
                <a:lnTo>
                  <a:pt x="3752658" y="3044429"/>
                </a:lnTo>
                <a:lnTo>
                  <a:pt x="3748217" y="3056076"/>
                </a:lnTo>
                <a:cubicBezTo>
                  <a:pt x="3747117" y="3057381"/>
                  <a:pt x="3745928" y="3058381"/>
                  <a:pt x="3744691" y="3059042"/>
                </a:cubicBezTo>
                <a:lnTo>
                  <a:pt x="3747123" y="3075102"/>
                </a:lnTo>
                <a:lnTo>
                  <a:pt x="3744190" y="3088509"/>
                </a:lnTo>
                <a:lnTo>
                  <a:pt x="3747093" y="3099930"/>
                </a:lnTo>
                <a:lnTo>
                  <a:pt x="3746799" y="3104743"/>
                </a:lnTo>
                <a:lnTo>
                  <a:pt x="3745610" y="3116729"/>
                </a:lnTo>
                <a:cubicBezTo>
                  <a:pt x="3744666" y="3122891"/>
                  <a:pt x="3743503" y="3129792"/>
                  <a:pt x="3742676" y="3137453"/>
                </a:cubicBezTo>
                <a:lnTo>
                  <a:pt x="3742441" y="3143884"/>
                </a:lnTo>
                <a:lnTo>
                  <a:pt x="3737104" y="3158122"/>
                </a:lnTo>
                <a:cubicBezTo>
                  <a:pt x="3733050" y="3168490"/>
                  <a:pt x="3730374" y="3176626"/>
                  <a:pt x="3733275" y="3185367"/>
                </a:cubicBezTo>
                <a:cubicBezTo>
                  <a:pt x="3728135" y="3200760"/>
                  <a:pt x="3712176" y="3212117"/>
                  <a:pt x="3717639" y="3233769"/>
                </a:cubicBezTo>
                <a:cubicBezTo>
                  <a:pt x="3709851" y="3227497"/>
                  <a:pt x="3717920" y="3258095"/>
                  <a:pt x="3710433" y="3262123"/>
                </a:cubicBezTo>
                <a:cubicBezTo>
                  <a:pt x="3704342" y="3264110"/>
                  <a:pt x="3705370" y="3273856"/>
                  <a:pt x="3703458" y="3281408"/>
                </a:cubicBezTo>
                <a:cubicBezTo>
                  <a:pt x="3697412" y="3287020"/>
                  <a:pt x="3693483" y="3324746"/>
                  <a:pt x="3695027" y="3337739"/>
                </a:cubicBezTo>
                <a:cubicBezTo>
                  <a:pt x="3703095" y="3374177"/>
                  <a:pt x="3679154" y="3404974"/>
                  <a:pt x="3684951" y="3434139"/>
                </a:cubicBezTo>
                <a:cubicBezTo>
                  <a:pt x="3684732" y="3441861"/>
                  <a:pt x="3683615" y="3448308"/>
                  <a:pt x="3681946" y="3453928"/>
                </a:cubicBezTo>
                <a:lnTo>
                  <a:pt x="3675939" y="3468021"/>
                </a:lnTo>
                <a:cubicBezTo>
                  <a:pt x="3674480" y="3468264"/>
                  <a:pt x="3673022" y="3468506"/>
                  <a:pt x="3671563" y="3468748"/>
                </a:cubicBezTo>
                <a:lnTo>
                  <a:pt x="3669360" y="3479164"/>
                </a:lnTo>
                <a:lnTo>
                  <a:pt x="3668060" y="3481325"/>
                </a:lnTo>
                <a:cubicBezTo>
                  <a:pt x="3665560" y="3485437"/>
                  <a:pt x="3663197" y="3489622"/>
                  <a:pt x="3661315" y="3494328"/>
                </a:cubicBezTo>
                <a:cubicBezTo>
                  <a:pt x="3678446" y="3506175"/>
                  <a:pt x="3648136" y="3536311"/>
                  <a:pt x="3664679" y="3537226"/>
                </a:cubicBezTo>
                <a:cubicBezTo>
                  <a:pt x="3657322" y="3565147"/>
                  <a:pt x="3674997" y="3558694"/>
                  <a:pt x="3654205" y="3577551"/>
                </a:cubicBezTo>
                <a:cubicBezTo>
                  <a:pt x="3653633" y="3634248"/>
                  <a:pt x="3628736" y="3694092"/>
                  <a:pt x="3637325" y="3749618"/>
                </a:cubicBezTo>
                <a:cubicBezTo>
                  <a:pt x="3631446" y="3736800"/>
                  <a:pt x="3620480" y="3747498"/>
                  <a:pt x="3620258" y="3763981"/>
                </a:cubicBezTo>
                <a:cubicBezTo>
                  <a:pt x="3596667" y="3715365"/>
                  <a:pt x="3630603" y="3842969"/>
                  <a:pt x="3608193" y="3830141"/>
                </a:cubicBezTo>
                <a:cubicBezTo>
                  <a:pt x="3625759" y="3852486"/>
                  <a:pt x="3638965" y="3943841"/>
                  <a:pt x="3616479" y="3951521"/>
                </a:cubicBezTo>
                <a:cubicBezTo>
                  <a:pt x="3607940" y="3994867"/>
                  <a:pt x="3614033" y="4040502"/>
                  <a:pt x="3595498" y="4074157"/>
                </a:cubicBezTo>
                <a:cubicBezTo>
                  <a:pt x="3597477" y="4078342"/>
                  <a:pt x="3598819" y="4082864"/>
                  <a:pt x="3599706" y="4087599"/>
                </a:cubicBezTo>
                <a:lnTo>
                  <a:pt x="3601103" y="4101515"/>
                </a:lnTo>
                <a:lnTo>
                  <a:pt x="3600274" y="4102849"/>
                </a:lnTo>
                <a:cubicBezTo>
                  <a:pt x="3598143" y="4109482"/>
                  <a:pt x="3598077" y="4114144"/>
                  <a:pt x="3598925" y="4117926"/>
                </a:cubicBezTo>
                <a:lnTo>
                  <a:pt x="3600630" y="4121966"/>
                </a:lnTo>
                <a:lnTo>
                  <a:pt x="3600331" y="4132543"/>
                </a:lnTo>
                <a:lnTo>
                  <a:pt x="3601432" y="4154003"/>
                </a:lnTo>
                <a:lnTo>
                  <a:pt x="3600054" y="4157433"/>
                </a:lnTo>
                <a:lnTo>
                  <a:pt x="3599248" y="4188888"/>
                </a:lnTo>
                <a:cubicBezTo>
                  <a:pt x="3598993" y="4188940"/>
                  <a:pt x="3598738" y="4188992"/>
                  <a:pt x="3598484" y="4189044"/>
                </a:cubicBezTo>
                <a:cubicBezTo>
                  <a:pt x="3596754" y="4190111"/>
                  <a:pt x="3595443" y="4192250"/>
                  <a:pt x="3594971" y="4196698"/>
                </a:cubicBezTo>
                <a:cubicBezTo>
                  <a:pt x="3584674" y="4185805"/>
                  <a:pt x="3590455" y="4197885"/>
                  <a:pt x="3589971" y="4211958"/>
                </a:cubicBezTo>
                <a:cubicBezTo>
                  <a:pt x="3573870" y="4198179"/>
                  <a:pt x="3579156" y="4240607"/>
                  <a:pt x="3569135" y="4243705"/>
                </a:cubicBezTo>
                <a:cubicBezTo>
                  <a:pt x="3569142" y="4254351"/>
                  <a:pt x="3568856" y="4265362"/>
                  <a:pt x="3568210" y="4276468"/>
                </a:cubicBezTo>
                <a:lnTo>
                  <a:pt x="3567613" y="4282925"/>
                </a:lnTo>
                <a:cubicBezTo>
                  <a:pt x="3567553" y="4282949"/>
                  <a:pt x="3567492" y="4282974"/>
                  <a:pt x="3567432" y="4282999"/>
                </a:cubicBezTo>
                <a:cubicBezTo>
                  <a:pt x="3566940" y="4284280"/>
                  <a:pt x="3566607" y="4286359"/>
                  <a:pt x="3566464" y="4289697"/>
                </a:cubicBezTo>
                <a:lnTo>
                  <a:pt x="3566526" y="4294698"/>
                </a:lnTo>
                <a:lnTo>
                  <a:pt x="3565367" y="4307225"/>
                </a:lnTo>
                <a:lnTo>
                  <a:pt x="3563841" y="4311164"/>
                </a:lnTo>
                <a:lnTo>
                  <a:pt x="3561610" y="4312189"/>
                </a:lnTo>
                <a:lnTo>
                  <a:pt x="3561734" y="4313408"/>
                </a:lnTo>
                <a:cubicBezTo>
                  <a:pt x="3564537" y="4323096"/>
                  <a:pt x="3569544" y="4327053"/>
                  <a:pt x="3553832" y="4334910"/>
                </a:cubicBezTo>
                <a:cubicBezTo>
                  <a:pt x="3557797" y="4356533"/>
                  <a:pt x="3548502" y="4358433"/>
                  <a:pt x="3542564" y="4385380"/>
                </a:cubicBezTo>
                <a:cubicBezTo>
                  <a:pt x="3547050" y="4398267"/>
                  <a:pt x="3544091" y="4407098"/>
                  <a:pt x="3538724" y="4415150"/>
                </a:cubicBezTo>
                <a:cubicBezTo>
                  <a:pt x="3538633" y="4442707"/>
                  <a:pt x="3529920" y="4465824"/>
                  <a:pt x="3525348" y="4495753"/>
                </a:cubicBezTo>
                <a:cubicBezTo>
                  <a:pt x="3529387" y="4530212"/>
                  <a:pt x="3514579" y="4543935"/>
                  <a:pt x="3509749" y="4575934"/>
                </a:cubicBezTo>
                <a:cubicBezTo>
                  <a:pt x="3519579" y="4606914"/>
                  <a:pt x="3496418" y="4596497"/>
                  <a:pt x="3489779" y="4611927"/>
                </a:cubicBezTo>
                <a:lnTo>
                  <a:pt x="3488856" y="4616508"/>
                </a:lnTo>
                <a:lnTo>
                  <a:pt x="3489486" y="4629163"/>
                </a:lnTo>
                <a:lnTo>
                  <a:pt x="3490242" y="4633947"/>
                </a:lnTo>
                <a:cubicBezTo>
                  <a:pt x="3490570" y="4637233"/>
                  <a:pt x="3490539" y="4639406"/>
                  <a:pt x="3490244" y="4640894"/>
                </a:cubicBezTo>
                <a:lnTo>
                  <a:pt x="3490078" y="4641059"/>
                </a:lnTo>
                <a:lnTo>
                  <a:pt x="3490403" y="4647582"/>
                </a:lnTo>
                <a:cubicBezTo>
                  <a:pt x="3491330" y="4658608"/>
                  <a:pt x="3492590" y="4669354"/>
                  <a:pt x="3494082" y="4679601"/>
                </a:cubicBezTo>
                <a:cubicBezTo>
                  <a:pt x="3484854" y="4687754"/>
                  <a:pt x="3495864" y="4725869"/>
                  <a:pt x="3478421" y="4720918"/>
                </a:cubicBezTo>
                <a:cubicBezTo>
                  <a:pt x="3479918" y="4734712"/>
                  <a:pt x="3487176" y="4743359"/>
                  <a:pt x="3475730" y="4738188"/>
                </a:cubicBezTo>
                <a:cubicBezTo>
                  <a:pt x="3475894" y="4742712"/>
                  <a:pt x="3474928" y="4745450"/>
                  <a:pt x="3473409" y="4747368"/>
                </a:cubicBezTo>
                <a:lnTo>
                  <a:pt x="3472696" y="4747913"/>
                </a:lnTo>
                <a:lnTo>
                  <a:pt x="3476304" y="4778609"/>
                </a:lnTo>
                <a:lnTo>
                  <a:pt x="3475454" y="4782623"/>
                </a:lnTo>
                <a:lnTo>
                  <a:pt x="3479507" y="4802712"/>
                </a:lnTo>
                <a:lnTo>
                  <a:pt x="3480695" y="4813049"/>
                </a:lnTo>
                <a:lnTo>
                  <a:pt x="3482902" y="4816057"/>
                </a:lnTo>
                <a:cubicBezTo>
                  <a:pt x="3484247" y="4819259"/>
                  <a:pt x="3484834" y="4823783"/>
                  <a:pt x="3483703" y="4831270"/>
                </a:cubicBezTo>
                <a:lnTo>
                  <a:pt x="3483090" y="4832984"/>
                </a:lnTo>
                <a:lnTo>
                  <a:pt x="3486378" y="4845654"/>
                </a:lnTo>
                <a:cubicBezTo>
                  <a:pt x="3487893" y="4849755"/>
                  <a:pt x="3489817" y="4853416"/>
                  <a:pt x="3492309" y="4856425"/>
                </a:cubicBezTo>
                <a:cubicBezTo>
                  <a:pt x="3479133" y="4898390"/>
                  <a:pt x="3491371" y="4939174"/>
                  <a:pt x="3489182" y="4985308"/>
                </a:cubicBezTo>
                <a:cubicBezTo>
                  <a:pt x="3492413" y="5037202"/>
                  <a:pt x="3496839" y="5073159"/>
                  <a:pt x="3498182" y="5107346"/>
                </a:cubicBezTo>
                <a:cubicBezTo>
                  <a:pt x="3500266" y="5123329"/>
                  <a:pt x="3506680" y="5240376"/>
                  <a:pt x="3499225" y="5231073"/>
                </a:cubicBezTo>
                <a:cubicBezTo>
                  <a:pt x="3515247" y="5280090"/>
                  <a:pt x="3497607" y="5309911"/>
                  <a:pt x="3504960" y="5364785"/>
                </a:cubicBezTo>
                <a:cubicBezTo>
                  <a:pt x="3487546" y="5393671"/>
                  <a:pt x="3503686" y="5378336"/>
                  <a:pt x="3500486" y="5409009"/>
                </a:cubicBezTo>
                <a:cubicBezTo>
                  <a:pt x="3516561" y="5401350"/>
                  <a:pt x="3491544" y="5446009"/>
                  <a:pt x="3509710" y="5448570"/>
                </a:cubicBezTo>
                <a:cubicBezTo>
                  <a:pt x="3508555" y="5454072"/>
                  <a:pt x="3506859" y="5459319"/>
                  <a:pt x="3505022" y="5464568"/>
                </a:cubicBezTo>
                <a:lnTo>
                  <a:pt x="3504070" y="5467320"/>
                </a:lnTo>
                <a:lnTo>
                  <a:pt x="3503399" y="5478483"/>
                </a:lnTo>
                <a:lnTo>
                  <a:pt x="3499281" y="5481443"/>
                </a:lnTo>
                <a:lnTo>
                  <a:pt x="3499047" y="5616712"/>
                </a:lnTo>
                <a:cubicBezTo>
                  <a:pt x="3502347" y="5628424"/>
                  <a:pt x="3503819" y="5666768"/>
                  <a:pt x="3498775" y="5675291"/>
                </a:cubicBezTo>
                <a:cubicBezTo>
                  <a:pt x="3497984" y="5683547"/>
                  <a:pt x="3500335" y="5692400"/>
                  <a:pt x="3494739" y="5697458"/>
                </a:cubicBezTo>
                <a:cubicBezTo>
                  <a:pt x="3492180" y="5715432"/>
                  <a:pt x="3486290" y="5756597"/>
                  <a:pt x="3483423" y="5783137"/>
                </a:cubicBezTo>
                <a:cubicBezTo>
                  <a:pt x="3491452" y="5796973"/>
                  <a:pt x="3477643" y="5819988"/>
                  <a:pt x="3477532" y="5856699"/>
                </a:cubicBezTo>
                <a:cubicBezTo>
                  <a:pt x="3486776" y="5871818"/>
                  <a:pt x="3477340" y="5881447"/>
                  <a:pt x="3490032" y="5910638"/>
                </a:cubicBezTo>
                <a:cubicBezTo>
                  <a:pt x="3488930" y="5911913"/>
                  <a:pt x="3487924" y="5913488"/>
                  <a:pt x="3487046" y="5915313"/>
                </a:cubicBezTo>
                <a:cubicBezTo>
                  <a:pt x="3481941" y="5925917"/>
                  <a:pt x="3482137" y="5942505"/>
                  <a:pt x="3487484" y="5952365"/>
                </a:cubicBezTo>
                <a:cubicBezTo>
                  <a:pt x="3504666" y="5999029"/>
                  <a:pt x="3505019" y="6042078"/>
                  <a:pt x="3509266" y="6082373"/>
                </a:cubicBezTo>
                <a:cubicBezTo>
                  <a:pt x="3512265" y="6128005"/>
                  <a:pt x="3492950" y="6098121"/>
                  <a:pt x="3509564" y="6154771"/>
                </a:cubicBezTo>
                <a:cubicBezTo>
                  <a:pt x="3503223" y="6161045"/>
                  <a:pt x="3503062" y="6168289"/>
                  <a:pt x="3506404" y="6180433"/>
                </a:cubicBezTo>
                <a:cubicBezTo>
                  <a:pt x="3507378" y="6202614"/>
                  <a:pt x="3491084" y="6201180"/>
                  <a:pt x="3501312" y="6223427"/>
                </a:cubicBezTo>
                <a:cubicBezTo>
                  <a:pt x="3492497" y="6219559"/>
                  <a:pt x="3498753" y="6265580"/>
                  <a:pt x="3489469" y="6255476"/>
                </a:cubicBezTo>
                <a:cubicBezTo>
                  <a:pt x="3481791" y="6270065"/>
                  <a:pt x="3495037" y="6276996"/>
                  <a:pt x="3488398" y="6291462"/>
                </a:cubicBezTo>
                <a:cubicBezTo>
                  <a:pt x="3487099" y="6307679"/>
                  <a:pt x="3497555" y="6282019"/>
                  <a:pt x="3498547" y="6299935"/>
                </a:cubicBezTo>
                <a:cubicBezTo>
                  <a:pt x="3498173" y="6321676"/>
                  <a:pt x="3514193" y="6321381"/>
                  <a:pt x="3494028" y="6338390"/>
                </a:cubicBezTo>
                <a:lnTo>
                  <a:pt x="3486030" y="6396716"/>
                </a:lnTo>
                <a:cubicBezTo>
                  <a:pt x="3491309" y="6409668"/>
                  <a:pt x="3488928" y="6420134"/>
                  <a:pt x="3484103" y="6430386"/>
                </a:cubicBezTo>
                <a:cubicBezTo>
                  <a:pt x="3485763" y="6460632"/>
                  <a:pt x="3478568" y="6488285"/>
                  <a:pt x="3475922" y="6522318"/>
                </a:cubicBezTo>
                <a:cubicBezTo>
                  <a:pt x="3482128" y="6559051"/>
                  <a:pt x="3468277" y="6578006"/>
                  <a:pt x="3465506" y="6614374"/>
                </a:cubicBezTo>
                <a:cubicBezTo>
                  <a:pt x="3478925" y="6650248"/>
                  <a:pt x="3446064" y="6638174"/>
                  <a:pt x="3446789" y="6668768"/>
                </a:cubicBezTo>
                <a:cubicBezTo>
                  <a:pt x="3458869" y="6718505"/>
                  <a:pt x="3435878" y="6667592"/>
                  <a:pt x="3439582" y="6744454"/>
                </a:cubicBezTo>
                <a:cubicBezTo>
                  <a:pt x="3441631" y="6748797"/>
                  <a:pt x="3439393" y="6758101"/>
                  <a:pt x="3436538" y="6757102"/>
                </a:cubicBezTo>
                <a:cubicBezTo>
                  <a:pt x="3437461" y="6773941"/>
                  <a:pt x="3420846" y="6822488"/>
                  <a:pt x="3424061" y="6846522"/>
                </a:cubicBezTo>
                <a:lnTo>
                  <a:pt x="34230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048600" name="Content Placeholder 2"/>
          <p:cNvSpPr>
            <a:spLocks noGrp="1"/>
          </p:cNvSpPr>
          <p:nvPr>
            <p:ph idx="1"/>
          </p:nvPr>
        </p:nvSpPr>
        <p:spPr>
          <a:xfrm>
            <a:off x="4572001" y="2201958"/>
            <a:ext cx="6781800" cy="390073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sz="3200" dirty="0"/>
              <a:t>Das </a:t>
            </a:r>
            <a:r>
              <a:rPr lang="de-DE" sz="3200" dirty="0" smtClean="0"/>
              <a:t>Integrations- </a:t>
            </a:r>
            <a:r>
              <a:rPr lang="de-DE" sz="3200" dirty="0"/>
              <a:t>und </a:t>
            </a:r>
            <a:r>
              <a:rPr lang="de-DE" sz="3200" dirty="0" smtClean="0"/>
              <a:t>multikulturelle </a:t>
            </a:r>
            <a:r>
              <a:rPr lang="de-DE" sz="3200" dirty="0"/>
              <a:t>Begegnungszentrum </a:t>
            </a:r>
            <a:r>
              <a:rPr lang="de-DE" sz="3200" dirty="0" smtClean="0"/>
              <a:t>soll </a:t>
            </a:r>
            <a:r>
              <a:rPr lang="de-DE" sz="3200" dirty="0"/>
              <a:t>als Ressource für das </a:t>
            </a:r>
            <a:r>
              <a:rPr lang="de-DE" sz="3200" dirty="0" smtClean="0"/>
              <a:t>gesellschaftliche Zusammen-leben</a:t>
            </a:r>
            <a:r>
              <a:rPr lang="de-DE" sz="3200" dirty="0"/>
              <a:t>, der Information und des Kennenlernens der kulturellen Vielfalt stehen.</a:t>
            </a:r>
          </a:p>
          <a:p>
            <a:pPr marL="0" indent="0">
              <a:buNone/>
            </a:pPr>
            <a:endParaRPr lang="de-DE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8607" name="Picture 1048603">
            <a:extLst>
              <a:ext uri="{FF2B5EF4-FFF2-40B4-BE49-F238E27FC236}">
                <a16:creationId xmlns:a16="http://schemas.microsoft.com/office/drawing/2014/main" xmlns="" id="{096C9933-E5F3-6D9B-C70A-5228E4D87F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70" r="9091" b="12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48612" name="Rectangle 1048611">
            <a:extLst>
              <a:ext uri="{FF2B5EF4-FFF2-40B4-BE49-F238E27FC236}">
                <a16:creationId xmlns:a16="http://schemas.microsoft.com/office/drawing/2014/main" xmlns="" id="{86C7B4A1-154A-4DF0-AC46-F88D75A2E0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36884" y="321176"/>
            <a:ext cx="7197772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594804" y="640263"/>
            <a:ext cx="6619811" cy="1344975"/>
          </a:xfrm>
        </p:spPr>
        <p:txBody>
          <a:bodyPr>
            <a:normAutofit/>
          </a:bodyPr>
          <a:lstStyle/>
          <a:p>
            <a:r>
              <a:rPr lang="de-DE" sz="4000" b="1" u="sng" dirty="0">
                <a:latin typeface="+mn-lt"/>
              </a:rPr>
              <a:t>Angebote des Zentrums</a:t>
            </a:r>
            <a:r>
              <a:rPr lang="de-DE" sz="4000" dirty="0"/>
              <a:t/>
            </a:r>
            <a:br>
              <a:rPr lang="de-DE" sz="4000" dirty="0"/>
            </a:br>
            <a:endParaRPr lang="de-DE" sz="4000" dirty="0"/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>
          <a:xfrm>
            <a:off x="594109" y="1509486"/>
            <a:ext cx="6620505" cy="43852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b="1" dirty="0"/>
          </a:p>
          <a:p>
            <a:pPr lvl="0"/>
            <a:r>
              <a:rPr lang="de-DE" sz="2400" b="1" dirty="0" smtClean="0"/>
              <a:t>Interkulturelles Café </a:t>
            </a:r>
            <a:r>
              <a:rPr lang="de-DE" sz="2400" b="1" dirty="0"/>
              <a:t>mit Deutschübungsgruppen zur </a:t>
            </a:r>
            <a:r>
              <a:rPr lang="de-DE" sz="2400" b="1" dirty="0"/>
              <a:t>V</a:t>
            </a:r>
            <a:r>
              <a:rPr lang="de-DE" sz="2400" b="1" dirty="0" smtClean="0"/>
              <a:t>ertiefung </a:t>
            </a:r>
            <a:r>
              <a:rPr lang="de-DE" sz="2400" b="1" dirty="0"/>
              <a:t>des Alltagsdeutschs</a:t>
            </a:r>
          </a:p>
          <a:p>
            <a:pPr lvl="0"/>
            <a:r>
              <a:rPr lang="de-DE" sz="2400" b="1" dirty="0"/>
              <a:t>s</a:t>
            </a:r>
            <a:r>
              <a:rPr lang="de-DE" sz="2400" b="1" dirty="0" smtClean="0"/>
              <a:t>oziokulturelle </a:t>
            </a:r>
            <a:r>
              <a:rPr lang="de-DE" sz="2400" b="1" dirty="0"/>
              <a:t>Angebote, Veranstaltungen, Workshops und Events</a:t>
            </a:r>
          </a:p>
          <a:p>
            <a:pPr lvl="0"/>
            <a:r>
              <a:rPr lang="de-DE" sz="2400" b="1" dirty="0"/>
              <a:t>a</a:t>
            </a:r>
            <a:r>
              <a:rPr lang="de-DE" sz="2400" b="1" dirty="0" smtClean="0"/>
              <a:t>llgemeine </a:t>
            </a:r>
            <a:r>
              <a:rPr lang="de-DE" sz="2400" b="1" dirty="0"/>
              <a:t>s</a:t>
            </a:r>
            <a:r>
              <a:rPr lang="de-DE" sz="2400" b="1" dirty="0" smtClean="0"/>
              <a:t>oziale </a:t>
            </a:r>
            <a:r>
              <a:rPr lang="de-DE" sz="2400" b="1" dirty="0"/>
              <a:t>Beratung </a:t>
            </a:r>
          </a:p>
          <a:p>
            <a:pPr lvl="0"/>
            <a:r>
              <a:rPr lang="de-DE" sz="2400" b="1" dirty="0" smtClean="0"/>
              <a:t>Bildungs- </a:t>
            </a:r>
            <a:r>
              <a:rPr lang="de-DE" sz="2400" b="1" dirty="0"/>
              <a:t>und </a:t>
            </a:r>
            <a:r>
              <a:rPr lang="de-DE" sz="2400" b="1" dirty="0" smtClean="0"/>
              <a:t>Berufsberatung:</a:t>
            </a:r>
            <a:r>
              <a:rPr lang="de-DE" sz="2400" b="1" dirty="0"/>
              <a:t> </a:t>
            </a:r>
            <a:r>
              <a:rPr lang="de-DE" sz="2400" b="1" dirty="0" smtClean="0"/>
              <a:t>Studium</a:t>
            </a:r>
            <a:r>
              <a:rPr lang="de-DE" sz="2400" b="1" dirty="0"/>
              <a:t>, Ausbildung, Praktikum und Berufsorientierung, Unterstützung bei der Anerkennung des ausländischen  </a:t>
            </a:r>
            <a:r>
              <a:rPr lang="de-DE" sz="2400" b="1" dirty="0" smtClean="0"/>
              <a:t>Bildungsabschlusses                                                              </a:t>
            </a:r>
            <a:endParaRPr lang="de-DE" sz="2400" b="1" dirty="0"/>
          </a:p>
          <a:p>
            <a:endParaRPr lang="de-DE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Rectangle 1048614">
            <a:extLst>
              <a:ext uri="{FF2B5EF4-FFF2-40B4-BE49-F238E27FC236}">
                <a16:creationId xmlns:a16="http://schemas.microsoft.com/office/drawing/2014/main" xmlns="" id="{ADF2AA3E-C714-4E8D-9F46-9E6FFF7FBA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93308" y="4728574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8603" name="Title 1"/>
          <p:cNvSpPr>
            <a:spLocks noGrp="1"/>
          </p:cNvSpPr>
          <p:nvPr>
            <p:ph type="title"/>
          </p:nvPr>
        </p:nvSpPr>
        <p:spPr>
          <a:xfrm>
            <a:off x="838200" y="4857787"/>
            <a:ext cx="10515600" cy="1325563"/>
          </a:xfrm>
        </p:spPr>
        <p:txBody>
          <a:bodyPr>
            <a:normAutofit/>
          </a:bodyPr>
          <a:lstStyle/>
          <a:p>
            <a:r>
              <a:rPr lang="de-DE" b="1">
                <a:solidFill>
                  <a:schemeClr val="bg1"/>
                </a:solidFill>
              </a:rPr>
              <a:t>Unsere </a:t>
            </a:r>
            <a:r>
              <a:rPr lang="de-DE" b="1" smtClean="0">
                <a:solidFill>
                  <a:schemeClr val="bg1"/>
                </a:solidFill>
              </a:rPr>
              <a:t>Kooperationspartner:</a:t>
            </a:r>
            <a:endParaRPr lang="de-DE" b="1" dirty="0">
              <a:solidFill>
                <a:schemeClr val="bg1"/>
              </a:solidFill>
            </a:endParaRPr>
          </a:p>
        </p:txBody>
      </p:sp>
      <p:graphicFrame>
        <p:nvGraphicFramePr>
          <p:cNvPr id="1048606" name="Content Placeholder 2">
            <a:extLst>
              <a:ext uri="{FF2B5EF4-FFF2-40B4-BE49-F238E27FC236}">
                <a16:creationId xmlns:a16="http://schemas.microsoft.com/office/drawing/2014/main" xmlns="" id="{F69D2F89-6216-0A8D-CDBC-4A35F9ED6A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04290"/>
              </p:ext>
            </p:extLst>
          </p:nvPr>
        </p:nvGraphicFramePr>
        <p:xfrm>
          <a:off x="838200" y="338328"/>
          <a:ext cx="10515600" cy="3939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1709928" y="2107928"/>
            <a:ext cx="256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e-DE" sz="2000" b="1" dirty="0" smtClean="0"/>
              <a:t>sozialen Trägern </a:t>
            </a:r>
            <a:endParaRPr lang="en-US" sz="20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838200" y="669130"/>
            <a:ext cx="10222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>
                <a:solidFill>
                  <a:prstClr val="black"/>
                </a:solidFill>
              </a:rPr>
              <a:t>Wir kooperieren, vernetzen und arbeiten eng mit</a:t>
            </a:r>
            <a:endParaRPr lang="de-DE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611" name="Slide Background Fill">
            <a:extLst>
              <a:ext uri="{FF2B5EF4-FFF2-40B4-BE49-F238E27FC236}">
                <a16:creationId xmlns:a16="http://schemas.microsoft.com/office/drawing/2014/main" xmlns="" id="{C7D023E4-8DE1-436E-9847-ED6A4B4B04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48613" name="Group 1048612">
            <a:extLst>
              <a:ext uri="{FF2B5EF4-FFF2-40B4-BE49-F238E27FC236}">
                <a16:creationId xmlns:a16="http://schemas.microsoft.com/office/drawing/2014/main" xmlns="" id="{97264A61-6AE3-4DC0-A455-5EDC604E3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048614" name="Color Cover">
              <a:extLst>
                <a:ext uri="{FF2B5EF4-FFF2-40B4-BE49-F238E27FC236}">
                  <a16:creationId xmlns:a16="http://schemas.microsoft.com/office/drawing/2014/main" xmlns="" id="{2F23900D-D5D0-4EE8-80F4-D25038DE24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8615" name="Color Cover">
              <a:extLst>
                <a:ext uri="{FF2B5EF4-FFF2-40B4-BE49-F238E27FC236}">
                  <a16:creationId xmlns:a16="http://schemas.microsoft.com/office/drawing/2014/main" xmlns="" id="{C55310DE-258B-4134-9DA8-DC4C2D0EBE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48617" name="Group 1048616">
            <a:extLst>
              <a:ext uri="{FF2B5EF4-FFF2-40B4-BE49-F238E27FC236}">
                <a16:creationId xmlns:a16="http://schemas.microsoft.com/office/drawing/2014/main" xmlns="" id="{D691EE10-D5F3-48FA-BE55-F24A0BE59E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048618" name="Color">
              <a:extLst>
                <a:ext uri="{FF2B5EF4-FFF2-40B4-BE49-F238E27FC236}">
                  <a16:creationId xmlns:a16="http://schemas.microsoft.com/office/drawing/2014/main" xmlns="" id="{7EF3BBC7-022F-4CD5-BE8E-BD8206C4BB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8619" name="Color">
              <a:extLst>
                <a:ext uri="{FF2B5EF4-FFF2-40B4-BE49-F238E27FC236}">
                  <a16:creationId xmlns:a16="http://schemas.microsoft.com/office/drawing/2014/main" xmlns="" id="{A877CB3E-FE2B-43A7-A987-F921A92494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48621" name="Group 1048620">
            <a:extLst>
              <a:ext uri="{FF2B5EF4-FFF2-40B4-BE49-F238E27FC236}">
                <a16:creationId xmlns:a16="http://schemas.microsoft.com/office/drawing/2014/main" xmlns="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048622" name="Freeform: Shape 1048621">
              <a:extLst>
                <a:ext uri="{FF2B5EF4-FFF2-40B4-BE49-F238E27FC236}">
                  <a16:creationId xmlns:a16="http://schemas.microsoft.com/office/drawing/2014/main" xmlns="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3" name="Freeform: Shape 1048622">
              <a:extLst>
                <a:ext uri="{FF2B5EF4-FFF2-40B4-BE49-F238E27FC236}">
                  <a16:creationId xmlns:a16="http://schemas.microsoft.com/office/drawing/2014/main" xmlns="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4" name="Freeform: Shape 1048623">
              <a:extLst>
                <a:ext uri="{FF2B5EF4-FFF2-40B4-BE49-F238E27FC236}">
                  <a16:creationId xmlns:a16="http://schemas.microsoft.com/office/drawing/2014/main" xmlns="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5" name="Freeform: Shape 1048624">
              <a:extLst>
                <a:ext uri="{FF2B5EF4-FFF2-40B4-BE49-F238E27FC236}">
                  <a16:creationId xmlns:a16="http://schemas.microsoft.com/office/drawing/2014/main" xmlns="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6" name="Freeform: Shape 1048625">
              <a:extLst>
                <a:ext uri="{FF2B5EF4-FFF2-40B4-BE49-F238E27FC236}">
                  <a16:creationId xmlns:a16="http://schemas.microsoft.com/office/drawing/2014/main" xmlns="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7" name="Freeform: Shape 1048626">
              <a:extLst>
                <a:ext uri="{FF2B5EF4-FFF2-40B4-BE49-F238E27FC236}">
                  <a16:creationId xmlns:a16="http://schemas.microsoft.com/office/drawing/2014/main" xmlns="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48628" name="Freeform: Shape 1048627">
              <a:extLst>
                <a:ext uri="{FF2B5EF4-FFF2-40B4-BE49-F238E27FC236}">
                  <a16:creationId xmlns:a16="http://schemas.microsoft.com/office/drawing/2014/main" xmlns="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048605" name="Title 1"/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9384084" cy="5156800"/>
          </a:xfrm>
        </p:spPr>
        <p:txBody>
          <a:bodyPr anchor="ctr">
            <a:normAutofit/>
          </a:bodyPr>
          <a:lstStyle/>
          <a:p>
            <a:pPr algn="l"/>
            <a:r>
              <a:rPr lang="de-DE" sz="4400" b="1" dirty="0" smtClean="0">
                <a:solidFill>
                  <a:schemeClr val="bg1"/>
                </a:solidFill>
              </a:rPr>
              <a:t>Der Integrations- </a:t>
            </a:r>
            <a:r>
              <a:rPr lang="de-DE" sz="4400" b="1" dirty="0">
                <a:solidFill>
                  <a:schemeClr val="bg1"/>
                </a:solidFill>
              </a:rPr>
              <a:t>und </a:t>
            </a:r>
            <a:r>
              <a:rPr lang="de-DE" sz="4400" b="1" dirty="0" smtClean="0">
                <a:solidFill>
                  <a:schemeClr val="bg1"/>
                </a:solidFill>
              </a:rPr>
              <a:t>Völkerverständigungsverein </a:t>
            </a:r>
            <a:r>
              <a:rPr lang="de-DE" sz="4400" b="1" dirty="0">
                <a:solidFill>
                  <a:schemeClr val="bg1"/>
                </a:solidFill>
              </a:rPr>
              <a:t>(IVV) e</a:t>
            </a:r>
            <a:r>
              <a:rPr lang="de-DE" sz="4400" b="1" dirty="0" smtClean="0">
                <a:solidFill>
                  <a:schemeClr val="bg1"/>
                </a:solidFill>
              </a:rPr>
              <a:t>. V.</a:t>
            </a:r>
            <a:r>
              <a:rPr lang="de-DE" sz="4400" dirty="0">
                <a:solidFill>
                  <a:schemeClr val="bg1"/>
                </a:solidFill>
              </a:rPr>
              <a:t/>
            </a:r>
            <a:br>
              <a:rPr lang="de-DE" sz="4400" dirty="0">
                <a:solidFill>
                  <a:schemeClr val="bg1"/>
                </a:solidFill>
              </a:rPr>
            </a:br>
            <a:endParaRPr lang="de-DE" sz="4400" dirty="0">
              <a:solidFill>
                <a:schemeClr val="bg1"/>
              </a:solidFill>
            </a:endParaRPr>
          </a:p>
        </p:txBody>
      </p:sp>
      <p:sp>
        <p:nvSpPr>
          <p:cNvPr id="1048606" name="Subtitle 2"/>
          <p:cNvSpPr>
            <a:spLocks noGrp="1"/>
          </p:cNvSpPr>
          <p:nvPr>
            <p:ph type="subTitle" idx="1"/>
          </p:nvPr>
        </p:nvSpPr>
        <p:spPr>
          <a:xfrm>
            <a:off x="2045302" y="3953840"/>
            <a:ext cx="6120290" cy="1563624"/>
          </a:xfrm>
        </p:spPr>
        <p:txBody>
          <a:bodyPr anchor="ctr">
            <a:normAutofit/>
          </a:bodyPr>
          <a:lstStyle/>
          <a:p>
            <a:pPr algn="l"/>
            <a:r>
              <a:rPr lang="de-DE" sz="3200" b="1" dirty="0" smtClean="0">
                <a:solidFill>
                  <a:schemeClr val="bg1"/>
                </a:solidFill>
              </a:rPr>
              <a:t>… d</a:t>
            </a:r>
            <a:r>
              <a:rPr lang="de-DE" sz="3200" b="1" dirty="0" smtClean="0">
                <a:solidFill>
                  <a:schemeClr val="bg1"/>
                </a:solidFill>
              </a:rPr>
              <a:t>ankt </a:t>
            </a:r>
            <a:r>
              <a:rPr lang="de-DE" sz="3200" b="1" dirty="0">
                <a:solidFill>
                  <a:schemeClr val="bg1"/>
                </a:solidFill>
              </a:rPr>
              <a:t>für Ihre </a:t>
            </a:r>
            <a:r>
              <a:rPr lang="de-DE" sz="3200" b="1" dirty="0" smtClean="0">
                <a:solidFill>
                  <a:schemeClr val="bg1"/>
                </a:solidFill>
              </a:rPr>
              <a:t>Aufmerksamkeit!</a:t>
            </a:r>
            <a:endParaRPr lang="de-DE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5" grpId="0"/>
      <p:bldP spid="104860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Breitbild</PresentationFormat>
  <Paragraphs>40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Der Integrations- und Völkerverständigungs- verein (IVV) e. V. </vt:lpstr>
      <vt:lpstr>Präambel </vt:lpstr>
      <vt:lpstr>Ziele des Vereins </vt:lpstr>
      <vt:lpstr>Das Projekt:  Integrations- und multikulturelles Begegnungszentrum (IMB)                     </vt:lpstr>
      <vt:lpstr>Ziel des IMB</vt:lpstr>
      <vt:lpstr>Angebote des Zentrums </vt:lpstr>
      <vt:lpstr>Unsere Kooperationspartner:</vt:lpstr>
      <vt:lpstr>Der Integrations- und Völkerverständigungsverein (IVV) e. V.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Integrations und Völkerverständigungs Verein (IVV) e.V</dc:title>
  <dc:creator>Client-A1</dc:creator>
  <cp:lastModifiedBy>Joachim Grutzeck</cp:lastModifiedBy>
  <cp:revision>13</cp:revision>
  <dcterms:created xsi:type="dcterms:W3CDTF">2023-01-09T16:57:46Z</dcterms:created>
  <dcterms:modified xsi:type="dcterms:W3CDTF">2023-01-11T11:16:11Z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6c2278ca043545308b1be0e6184e04f9</vt:lpwstr>
  </property>
</Properties>
</file>